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3" r:id="rId2"/>
    <p:sldMasterId id="2147483686" r:id="rId3"/>
    <p:sldMasterId id="2147483699" r:id="rId4"/>
  </p:sldMasterIdLst>
  <p:notesMasterIdLst>
    <p:notesMasterId r:id="rId91"/>
  </p:notesMasterIdLst>
  <p:sldIdLst>
    <p:sldId id="330" r:id="rId5"/>
    <p:sldId id="518" r:id="rId6"/>
    <p:sldId id="620" r:id="rId7"/>
    <p:sldId id="621" r:id="rId8"/>
    <p:sldId id="582" r:id="rId9"/>
    <p:sldId id="623" r:id="rId10"/>
    <p:sldId id="624" r:id="rId11"/>
    <p:sldId id="622" r:id="rId12"/>
    <p:sldId id="532" r:id="rId13"/>
    <p:sldId id="379" r:id="rId14"/>
    <p:sldId id="381" r:id="rId15"/>
    <p:sldId id="625" r:id="rId16"/>
    <p:sldId id="626" r:id="rId17"/>
    <p:sldId id="627" r:id="rId18"/>
    <p:sldId id="628" r:id="rId19"/>
    <p:sldId id="382" r:id="rId20"/>
    <p:sldId id="383" r:id="rId21"/>
    <p:sldId id="629" r:id="rId22"/>
    <p:sldId id="630" r:id="rId23"/>
    <p:sldId id="631" r:id="rId24"/>
    <p:sldId id="633" r:id="rId25"/>
    <p:sldId id="634" r:id="rId26"/>
    <p:sldId id="619" r:id="rId27"/>
    <p:sldId id="386" r:id="rId28"/>
    <p:sldId id="387" r:id="rId29"/>
    <p:sldId id="403" r:id="rId30"/>
    <p:sldId id="389" r:id="rId31"/>
    <p:sldId id="600" r:id="rId32"/>
    <p:sldId id="384" r:id="rId33"/>
    <p:sldId id="385" r:id="rId34"/>
    <p:sldId id="515" r:id="rId35"/>
    <p:sldId id="405" r:id="rId36"/>
    <p:sldId id="608" r:id="rId37"/>
    <p:sldId id="609" r:id="rId38"/>
    <p:sldId id="368" r:id="rId39"/>
    <p:sldId id="395" r:id="rId40"/>
    <p:sldId id="396" r:id="rId41"/>
    <p:sldId id="397" r:id="rId42"/>
    <p:sldId id="610" r:id="rId43"/>
    <p:sldId id="399" r:id="rId44"/>
    <p:sldId id="400" r:id="rId45"/>
    <p:sldId id="611" r:id="rId46"/>
    <p:sldId id="401" r:id="rId47"/>
    <p:sldId id="612" r:id="rId48"/>
    <p:sldId id="613" r:id="rId49"/>
    <p:sldId id="614" r:id="rId50"/>
    <p:sldId id="402" r:id="rId51"/>
    <p:sldId id="615" r:id="rId52"/>
    <p:sldId id="616" r:id="rId53"/>
    <p:sldId id="617" r:id="rId54"/>
    <p:sldId id="618" r:id="rId55"/>
    <p:sldId id="601" r:id="rId56"/>
    <p:sldId id="462" r:id="rId57"/>
    <p:sldId id="464" r:id="rId58"/>
    <p:sldId id="465" r:id="rId59"/>
    <p:sldId id="466" r:id="rId60"/>
    <p:sldId id="467" r:id="rId61"/>
    <p:sldId id="468" r:id="rId62"/>
    <p:sldId id="469" r:id="rId63"/>
    <p:sldId id="393" r:id="rId64"/>
    <p:sldId id="394" r:id="rId65"/>
    <p:sldId id="607" r:id="rId66"/>
    <p:sldId id="641" r:id="rId67"/>
    <p:sldId id="635" r:id="rId68"/>
    <p:sldId id="575" r:id="rId69"/>
    <p:sldId id="576" r:id="rId70"/>
    <p:sldId id="577" r:id="rId71"/>
    <p:sldId id="578" r:id="rId72"/>
    <p:sldId id="640" r:id="rId73"/>
    <p:sldId id="642" r:id="rId74"/>
    <p:sldId id="426" r:id="rId75"/>
    <p:sldId id="427" r:id="rId76"/>
    <p:sldId id="643" r:id="rId77"/>
    <p:sldId id="644" r:id="rId78"/>
    <p:sldId id="646" r:id="rId79"/>
    <p:sldId id="645" r:id="rId80"/>
    <p:sldId id="647" r:id="rId81"/>
    <p:sldId id="648" r:id="rId82"/>
    <p:sldId id="452" r:id="rId83"/>
    <p:sldId id="581" r:id="rId84"/>
    <p:sldId id="637" r:id="rId85"/>
    <p:sldId id="579" r:id="rId86"/>
    <p:sldId id="340" r:id="rId87"/>
    <p:sldId id="636" r:id="rId88"/>
    <p:sldId id="602" r:id="rId89"/>
    <p:sldId id="649" r:id="rId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22"/>
    <p:restoredTop sz="96932"/>
  </p:normalViewPr>
  <p:slideViewPr>
    <p:cSldViewPr snapToGrid="0" snapToObjects="1">
      <p:cViewPr varScale="1">
        <p:scale>
          <a:sx n="130" d="100"/>
          <a:sy n="130" d="100"/>
        </p:scale>
        <p:origin x="192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tableStyles" Target="tableStyle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3119D-4316-7948-AFFD-9AFFD8F424BF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61292-08A2-9E4B-9F0A-E14F9ACF4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25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>
            <a:extLst>
              <a:ext uri="{FF2B5EF4-FFF2-40B4-BE49-F238E27FC236}">
                <a16:creationId xmlns:a16="http://schemas.microsoft.com/office/drawing/2014/main" id="{656EE1E6-EFA3-1644-BD8F-FD7AFC677DA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Notes Placeholder 2">
            <a:extLst>
              <a:ext uri="{FF2B5EF4-FFF2-40B4-BE49-F238E27FC236}">
                <a16:creationId xmlns:a16="http://schemas.microsoft.com/office/drawing/2014/main" id="{EFBEE1F3-0E5F-C843-A449-869B3EDB579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5363" name="Slide Number Placeholder 3">
            <a:extLst>
              <a:ext uri="{FF2B5EF4-FFF2-40B4-BE49-F238E27FC236}">
                <a16:creationId xmlns:a16="http://schemas.microsoft.com/office/drawing/2014/main" id="{AD037883-A806-CC49-A245-D57B933B8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791CE710-0656-A24D-B46D-960677A0CA2A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9654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5AA873-0E0F-4E9D-B9D0-F99186FE66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565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3779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5000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22042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3119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9F710CF-2C3A-4019-8007-D8C75860C40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1941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92980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93076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44051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0554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3632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1588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F0339C-7A5B-4860-8D42-52F584D0978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3466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16BC0A-7AF6-411D-BE71-BCBBBCBA951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4624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C6C070-221F-4423-9214-3514A79EC7A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4109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2923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AAEAC40-D26E-4DE7-A131-BE43F6F065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2150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06493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17252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F0339C-7A5B-4860-8D42-52F584D0978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4724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6EA8CD4-BE8A-459D-9D31-26FCFAB06D2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314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40940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040340-971D-4A83-83E8-822FA67F93D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5613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D3EC4A-6F15-43AE-AA3C-5A80917283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0660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152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7909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1793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A0A2931-304C-4865-B2DC-2F6371DEAF7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182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9923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2626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7B0BBF-B3C9-440E-B986-950E14E2476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3912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875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36190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83D157-7C62-425E-BB0E-CE8BAE867B6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3189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4AC97B1-25CD-474B-98A6-5180BA18AE2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5796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FD31E9-BE10-4267-BC2D-73ADA680375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3207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7832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619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04CF4B-324E-46D0-BA47-9EB6AD9CA67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0319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967849-B9F5-4791-B1A9-03C13B82232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3696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67AE9D-16D3-4C16-919A-75B127D37AD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8760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79023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62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2294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		bb</a:t>
            </a: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56046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48496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64139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D1A45DA-CA64-41FA-A1E8-AD1BAE08C0BB}" type="slidenum">
              <a:rPr lang="en-US" altLang="en-US" sz="1200"/>
              <a:pPr/>
              <a:t>65</a:t>
            </a:fld>
            <a:endParaRPr lang="en-US" altLang="en-US" sz="1200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0388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64DA130-9CE3-4E7D-9E7F-223297258F10}" type="slidenum">
              <a:rPr lang="en-US" altLang="en-US" sz="1200"/>
              <a:pPr/>
              <a:t>66</a:t>
            </a:fld>
            <a:endParaRPr lang="en-US" altLang="en-US" sz="1200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5802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BB2FFBC-ECC8-4E72-ACD7-AC5B3AC7D391}" type="slidenum">
              <a:rPr lang="en-US" altLang="en-US" sz="1200"/>
              <a:pPr/>
              <a:t>67</a:t>
            </a:fld>
            <a:endParaRPr lang="en-US" altLang="en-US" sz="1200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80958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733A54A-C6D5-44D3-B193-2B68843B2348}" type="slidenum">
              <a:rPr lang="en-US" altLang="en-US" sz="1200"/>
              <a:pPr/>
              <a:t>68</a:t>
            </a:fld>
            <a:endParaRPr lang="en-US" altLang="en-US" sz="1200"/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2075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16364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00578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60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F59032-4CC8-49AA-B921-0985818A4A6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609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51451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60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B37812-7A60-4D4D-B158-CDF22B62669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609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228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		bb</a:t>
            </a: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94980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838892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2037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0551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609628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090061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39675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50157" indent="-288522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5408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15722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77357" indent="-230817" defTabSz="936093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38992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300062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62261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923896" indent="-230817" defTabSz="93609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609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4AA371-DF05-42FF-99C9-D54AF61A2C5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609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22404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80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521472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123066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57AE074-BB24-467C-A389-042288128DCE}" type="slidenum">
              <a:rPr lang="en-US" altLang="en-US" sz="1200"/>
              <a:pPr/>
              <a:t>82</a:t>
            </a:fld>
            <a:endParaRPr lang="en-US" altLang="en-US" sz="120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948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091284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 txBox="1">
            <a:spLocks noGrp="1" noChangeArrowheads="1"/>
          </p:cNvSpPr>
          <p:nvPr/>
        </p:nvSpPr>
        <p:spPr bwMode="auto">
          <a:xfrm>
            <a:off x="3966171" y="8820783"/>
            <a:ext cx="3031529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02" tIns="46501" rIns="93002" bIns="46501" anchor="b"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4932D46-DD78-4BAB-BBDC-DC51872AFEF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93838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674079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321511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9771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		bb</a:t>
            </a: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6636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825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C5F74-182E-BB48-8D2B-07C712E12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EE657-005A-474E-9EFB-2A7FC162D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9296E-6C75-E244-8E26-09C724B5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5E010-FD79-A640-AF78-35E57754B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2875C-49E3-0748-9DD7-E70261BF2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6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8CFB4-D588-DB43-8329-CFBC4B02A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655D7A-9D50-4C45-9864-6D30EB671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0838A-5656-124D-8BF3-1E949074F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0D81D-7136-304C-AF23-CB01D6404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EAC51-11C7-CB48-B714-9A51BD23F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31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1508CC-25B8-724E-A485-267836A274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C475C5-878A-7448-B7EA-5D1929BC1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A597D-3E63-F34A-85AD-692632909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A5C80-A328-A84B-A792-F52A97DE3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1AD0C-13B0-7A45-8437-962E89F02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2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64103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74462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4186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9546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27870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14000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35933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857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0631-AF79-CB4F-8027-E06275735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BB81B-56D3-6149-BE5A-B00FBE9E3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6F13A-7E39-0443-AD3F-36E43E3FD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BA85F-3A2A-B94E-B0B8-C57715372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9DC4E-0554-5A47-997D-B0D36D69A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66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90188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16034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19500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23802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63613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61042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14608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61922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18904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756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0932A-7049-E244-A552-A089DD94E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1626F-7D9A-F14F-80C0-7FE675B2A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2512E-0E2D-C941-8FAF-6C0551526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31E45-73B4-6747-B321-2E483BC27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3C89F-D861-0C40-B76D-AD82020C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576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04757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59890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14102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79278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02283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31796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5429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67548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40826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5065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9384-B21C-FE4D-B186-D2DE01D13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F0ACB-00E0-EA44-94F9-907CF0B18A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81A74-F708-A543-8461-8E2A496FD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3DD59-2E86-404C-AD21-964509446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5D805-E7AB-BF4F-8169-0FE381DD1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CBC66-E29D-5348-B1E0-A7385E02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438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79291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9501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25614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48717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015571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48346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97807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79248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8094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B1853-E1D5-5248-81D4-129C121D8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29E33-962E-3D4C-A91F-B6ED4711E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8A5D9-84B1-B243-A7E5-60B88515B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7EDEFD-C894-3844-8E69-BD2106E16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1FCC94-A239-BC4E-A4D2-3BD1F10D77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7C9834-4B66-5A46-AEC1-634718082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231009-6D5E-9546-AA2F-623451B4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3EF0D9-3C1D-C545-9699-F4B49387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89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A3C9F-7D12-3545-960E-705A57668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2C850-D872-A241-B2B2-7623EF39B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ADEAC-2CB6-1D4C-A1DB-89C644319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B009C-E6AF-8948-BA86-4D21DC655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91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53CC0B-231A-5D4C-B50C-6990FC9FC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100CFF-A594-B745-B588-F3BA499A0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C5C5C-C143-EF48-8332-547B11A90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13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E3709-8557-4441-B9CA-E8FD675B9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687A9-E73C-3046-B5A2-336EFB280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394F4-5E37-0543-873C-271313317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DEB37B-D0FF-554C-9132-939DF0406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64E33-7C3A-AC43-852C-741F78E4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C0865-940A-904D-B9AC-0CA643A76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13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98B4C-CA29-F543-9801-B1496CEFF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A5EBE1-24FC-C94E-AA4B-9001408B2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2E6E6-6F35-EC4F-945E-68E3AE21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68D57-A3B5-A143-B9A5-1CF5731F6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37337-B90D-8C44-A277-4C9650A06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42EDE-4632-9A4D-A4A2-3C40F6CC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04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310981-2FFD-754A-BD07-0FA7A8DB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A86A5-2AA3-2140-9A6E-48DBFBCD0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3C510-4132-CD46-843D-6B4391ACF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0C750-AE18-EC43-9491-942A17C3900E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EA088-8C7C-3C4A-8B72-0C34ED585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F9200-B4E2-B04D-830A-D00CCD0E5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3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96745" y="1093789"/>
            <a:ext cx="10304140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6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4.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2933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96745" y="1093789"/>
            <a:ext cx="10304140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17000" y="6613526"/>
            <a:ext cx="3175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6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5.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6818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24468" y="1093789"/>
            <a:ext cx="10276417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6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6.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5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9220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10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110000"/>
        <a:buFont typeface="Arial" panose="020B0604020202020204" pitchFamily="34" charset="0"/>
        <a:buChar char="•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Arial" panose="020B0604020202020204" pitchFamily="34" charset="0"/>
        <a:buChar char="•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em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1" descr="16x9_BG-02.jpg">
            <a:extLst>
              <a:ext uri="{FF2B5EF4-FFF2-40B4-BE49-F238E27FC236}">
                <a16:creationId xmlns:a16="http://schemas.microsoft.com/office/drawing/2014/main" id="{4E0DF001-5020-8A41-AF73-219BE90F8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810734-2FF0-7649-82FB-EC580E615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14339" name="Picture 7">
            <a:extLst>
              <a:ext uri="{FF2B5EF4-FFF2-40B4-BE49-F238E27FC236}">
                <a16:creationId xmlns:a16="http://schemas.microsoft.com/office/drawing/2014/main" id="{7835CF87-06AB-FE46-A84F-6DFA7ED80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Box 9">
            <a:extLst>
              <a:ext uri="{FF2B5EF4-FFF2-40B4-BE49-F238E27FC236}">
                <a16:creationId xmlns:a16="http://schemas.microsoft.com/office/drawing/2014/main" id="{5FBCA086-777B-F84D-8B1A-9780D84C1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84401"/>
            <a:ext cx="12192000" cy="2226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W4111 – 02: Introduction to Databases</a:t>
            </a: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Lecture 6: ER Modeling, SQL, Relational (Part 5)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Donald F. Ferguson</a:t>
            </a:r>
            <a:br>
              <a:rPr lang="en-US" altLang="en-US" sz="2400" i="1" dirty="0">
                <a:solidFill>
                  <a:schemeClr val="bg1"/>
                </a:solidFill>
              </a:rPr>
            </a:br>
            <a:r>
              <a:rPr lang="en-US" altLang="en-US" sz="2400" i="1" dirty="0">
                <a:solidFill>
                  <a:schemeClr val="bg1"/>
                </a:solidFill>
              </a:rPr>
              <a:t>dff9@Columbia.edu</a:t>
            </a:r>
          </a:p>
        </p:txBody>
      </p:sp>
      <p:sp>
        <p:nvSpPr>
          <p:cNvPr id="14341" name="TextBox 10">
            <a:extLst>
              <a:ext uri="{FF2B5EF4-FFF2-40B4-BE49-F238E27FC236}">
                <a16:creationId xmlns:a16="http://schemas.microsoft.com/office/drawing/2014/main" id="{71265E2E-5284-434C-AC84-B53CF6C6D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261101"/>
            <a:ext cx="121920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ts val="3200"/>
              </a:lnSpc>
              <a:spcBef>
                <a:spcPct val="0"/>
              </a:spcBef>
              <a:buNone/>
            </a:pPr>
            <a:r>
              <a:rPr lang="en-US" altLang="en-US" sz="1600" i="1">
                <a:solidFill>
                  <a:schemeClr val="bg1"/>
                </a:solidFill>
              </a:rPr>
              <a:t>TRANSCENDING DISCIPLINES, TRANSFORMING LIVES</a:t>
            </a:r>
          </a:p>
        </p:txBody>
      </p:sp>
    </p:spTree>
    <p:extLst>
      <p:ext uri="{BB962C8B-B14F-4D97-AF65-F5344CB8AC3E}">
        <p14:creationId xmlns:p14="http://schemas.microsoft.com/office/powerpoint/2010/main" val="3923107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Assertions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9554"/>
            <a:ext cx="7647680" cy="4291503"/>
          </a:xfrm>
        </p:spPr>
        <p:txBody>
          <a:bodyPr/>
          <a:lstStyle/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assertion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a predicate expressing a condition that we wish the database always to satisfy.</a:t>
            </a:r>
          </a:p>
          <a:p>
            <a:r>
              <a:rPr lang="en-US" altLang="en-US" dirty="0"/>
              <a:t>The following constraints, can be expressed using assertions:</a:t>
            </a:r>
          </a:p>
          <a:p>
            <a:r>
              <a:rPr lang="en-US" altLang="en-US" dirty="0"/>
              <a:t>For each tuple in the </a:t>
            </a:r>
            <a:r>
              <a:rPr lang="en-US" altLang="en-US" i="1" dirty="0"/>
              <a:t>student</a:t>
            </a:r>
            <a:r>
              <a:rPr lang="en-US" altLang="en-US" dirty="0"/>
              <a:t> relation, the value of the attribute </a:t>
            </a:r>
            <a:r>
              <a:rPr lang="en-US" altLang="en-US" i="1" dirty="0"/>
              <a:t>tot_cred</a:t>
            </a:r>
            <a:r>
              <a:rPr lang="en-US" altLang="en-US" dirty="0"/>
              <a:t> must equal the sum of credits of courses that the student has completed successfully.</a:t>
            </a:r>
          </a:p>
          <a:p>
            <a:r>
              <a:rPr lang="en-US" altLang="en-US" dirty="0"/>
              <a:t>An instructor cannot teach in two different classrooms in a semester in the same time slot</a:t>
            </a:r>
          </a:p>
          <a:p>
            <a:r>
              <a:rPr lang="en-US" altLang="en-US" dirty="0"/>
              <a:t>An assertion in SQL takes the form:</a:t>
            </a:r>
          </a:p>
          <a:p>
            <a:pPr>
              <a:buNone/>
            </a:pPr>
            <a:r>
              <a:rPr lang="en-US" altLang="en-US" dirty="0"/>
              <a:t>        </a:t>
            </a:r>
            <a:r>
              <a:rPr lang="en-US" altLang="en-US" b="1" dirty="0"/>
              <a:t>create assertion</a:t>
            </a:r>
            <a:r>
              <a:rPr lang="en-US" altLang="en-US" dirty="0"/>
              <a:t> &lt;assertion-name&gt; </a:t>
            </a:r>
            <a:r>
              <a:rPr lang="en-US" altLang="en-US" b="1" dirty="0"/>
              <a:t>check </a:t>
            </a:r>
            <a:r>
              <a:rPr lang="en-US" altLang="en-US" dirty="0"/>
              <a:t>(&lt;predicate&gt;);</a:t>
            </a:r>
          </a:p>
          <a:p>
            <a:endParaRPr lang="en-US" alt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56A0EA-A6EC-3041-A648-8D77EF906BD6}"/>
              </a:ext>
            </a:extLst>
          </p:cNvPr>
          <p:cNvSpPr txBox="1"/>
          <p:nvPr/>
        </p:nvSpPr>
        <p:spPr>
          <a:xfrm>
            <a:off x="725556" y="5216391"/>
            <a:ext cx="9899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Some RDBMS do not support assertions, including MySQL.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 may ask written questions on HW/exam but will not require you to use the concept.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Knowing about the concept is useful</a:t>
            </a:r>
          </a:p>
        </p:txBody>
      </p:sp>
    </p:spTree>
    <p:extLst>
      <p:ext uri="{BB962C8B-B14F-4D97-AF65-F5344CB8AC3E}">
        <p14:creationId xmlns:p14="http://schemas.microsoft.com/office/powerpoint/2010/main" val="1982265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Large-Object Types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93789"/>
            <a:ext cx="7629926" cy="3868356"/>
          </a:xfrm>
        </p:spPr>
        <p:txBody>
          <a:bodyPr/>
          <a:lstStyle/>
          <a:p>
            <a:r>
              <a:rPr lang="en-US" altLang="en-US" dirty="0"/>
              <a:t>Large objects (photos, videos, CAD files, etc.) are stored as a </a:t>
            </a:r>
            <a:r>
              <a:rPr lang="en-US" altLang="en-US" i="1" dirty="0"/>
              <a:t>large object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blob</a:t>
            </a:r>
            <a:r>
              <a:rPr lang="en-US" altLang="en-US" dirty="0"/>
              <a:t>: binary large object -- object is a large collection of uninterpreted binary data (whose interpretation is left to an application outside of the database system)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clob</a:t>
            </a:r>
            <a:r>
              <a:rPr lang="en-US" altLang="en-US" dirty="0"/>
              <a:t>: character large object -- object is a large collection of character data</a:t>
            </a:r>
          </a:p>
          <a:p>
            <a:r>
              <a:rPr lang="en-US" altLang="en-US" dirty="0"/>
              <a:t>When a query returns a large object, a pointer is returned rather than the large object itself.</a:t>
            </a:r>
          </a:p>
        </p:txBody>
      </p:sp>
    </p:spTree>
    <p:extLst>
      <p:ext uri="{BB962C8B-B14F-4D97-AF65-F5344CB8AC3E}">
        <p14:creationId xmlns:p14="http://schemas.microsoft.com/office/powerpoint/2010/main" val="2259204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BLOB and CLOB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E30C23-2B88-F54E-84EC-80D20161F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768964"/>
            <a:ext cx="2165647" cy="255502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B5D6E0-0314-BF48-9532-31AE477BD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8932" y="622300"/>
            <a:ext cx="6636026" cy="30114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C93A85C-4424-0145-B0DA-E3D2E6C5A19E}"/>
              </a:ext>
            </a:extLst>
          </p:cNvPr>
          <p:cNvSpPr/>
          <p:nvPr/>
        </p:nvSpPr>
        <p:spPr>
          <a:xfrm>
            <a:off x="9329599" y="2473775"/>
            <a:ext cx="1385359" cy="1172817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B81CDA-E0D1-F443-979C-CF9DC71AAAD0}"/>
              </a:ext>
            </a:extLst>
          </p:cNvPr>
          <p:cNvSpPr txBox="1"/>
          <p:nvPr/>
        </p:nvSpPr>
        <p:spPr>
          <a:xfrm>
            <a:off x="10768543" y="2697937"/>
            <a:ext cx="13525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</a:rPr>
              <a:t>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</a:rPr>
              <a:t>Key words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E37DD83-4AB3-C345-B4D4-827D19519D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072" y="3377831"/>
            <a:ext cx="3374588" cy="28167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3EF10B-8050-084E-8C6D-E7335A78BE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6049" y="4068137"/>
            <a:ext cx="3869238" cy="14059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069247-EAE5-604D-B804-DA519B53B6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5287" y="3921401"/>
            <a:ext cx="4151398" cy="21081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53A388-1C96-6B46-B31C-6BB61B7596A8}"/>
              </a:ext>
            </a:extLst>
          </p:cNvPr>
          <p:cNvSpPr txBox="1"/>
          <p:nvPr/>
        </p:nvSpPr>
        <p:spPr>
          <a:xfrm>
            <a:off x="5023146" y="5527950"/>
            <a:ext cx="274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Note: This is not a great design</a:t>
            </a:r>
          </a:p>
        </p:txBody>
      </p:sp>
    </p:spTree>
    <p:extLst>
      <p:ext uri="{BB962C8B-B14F-4D97-AF65-F5344CB8AC3E}">
        <p14:creationId xmlns:p14="http://schemas.microsoft.com/office/powerpoint/2010/main" val="1617759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BLOB and CLOB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498428-37A7-074B-A113-639938EB7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694" y="766234"/>
            <a:ext cx="5829991" cy="33643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C79A2B-DF38-F846-8557-2D2206149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12" y="622300"/>
            <a:ext cx="5878827" cy="5267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F022FC-C0AC-A74F-89DF-B95B18FF0263}"/>
              </a:ext>
            </a:extLst>
          </p:cNvPr>
          <p:cNvSpPr txBox="1"/>
          <p:nvPr/>
        </p:nvSpPr>
        <p:spPr>
          <a:xfrm>
            <a:off x="7254195" y="4143255"/>
            <a:ext cx="3460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JPEG Formatted Image</a:t>
            </a:r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/wiki/JPEG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976CBC-59C1-7F44-93D6-F6DCA86949E6}"/>
              </a:ext>
            </a:extLst>
          </p:cNvPr>
          <p:cNvSpPr txBox="1"/>
          <p:nvPr/>
        </p:nvSpPr>
        <p:spPr>
          <a:xfrm>
            <a:off x="5013870" y="5854244"/>
            <a:ext cx="2082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Underlying file data.</a:t>
            </a:r>
          </a:p>
        </p:txBody>
      </p:sp>
    </p:spTree>
    <p:extLst>
      <p:ext uri="{BB962C8B-B14F-4D97-AF65-F5344CB8AC3E}">
        <p14:creationId xmlns:p14="http://schemas.microsoft.com/office/powerpoint/2010/main" val="3604203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14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BLOB and CLOB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F022FC-C0AC-A74F-89DF-B95B18FF0263}"/>
              </a:ext>
            </a:extLst>
          </p:cNvPr>
          <p:cNvSpPr txBox="1"/>
          <p:nvPr/>
        </p:nvSpPr>
        <p:spPr>
          <a:xfrm>
            <a:off x="9550401" y="5854244"/>
            <a:ext cx="1769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HTML Document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976CBC-59C1-7F44-93D6-F6DCA86949E6}"/>
              </a:ext>
            </a:extLst>
          </p:cNvPr>
          <p:cNvSpPr txBox="1"/>
          <p:nvPr/>
        </p:nvSpPr>
        <p:spPr>
          <a:xfrm>
            <a:off x="5530705" y="5854244"/>
            <a:ext cx="2082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Underlying file data.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B39815-F532-3448-B639-2B993F88A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25" y="744448"/>
            <a:ext cx="5197102" cy="53613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87E6B6-6719-0146-BD25-2F5AEB3F0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2846" y="766234"/>
            <a:ext cx="5285772" cy="510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791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15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BLOB, CLOB and “The Web”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22886E-7699-0045-B64E-D7EFD5BED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627" y="790411"/>
            <a:ext cx="7952720" cy="53923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6343AA-4DF2-624B-91D3-30E43DCDC1B3}"/>
              </a:ext>
            </a:extLst>
          </p:cNvPr>
          <p:cNvSpPr txBox="1"/>
          <p:nvPr/>
        </p:nvSpPr>
        <p:spPr>
          <a:xfrm>
            <a:off x="142002" y="4562061"/>
            <a:ext cx="25787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The programming track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will try to build, with my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help, a simple application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in this model.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5C841C-1AEA-684D-A3F5-858EAFA58F6E}"/>
              </a:ext>
            </a:extLst>
          </p:cNvPr>
          <p:cNvSpPr txBox="1"/>
          <p:nvPr/>
        </p:nvSpPr>
        <p:spPr>
          <a:xfrm>
            <a:off x="304800" y="790411"/>
            <a:ext cx="338278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Application/DB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evolved from BLOBs in DBs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URLs referencing “XLOB” in</a:t>
            </a:r>
            <a:br>
              <a:rPr lang="en-US" dirty="0"/>
            </a:br>
            <a:r>
              <a:rPr lang="en-US" dirty="0"/>
              <a:t>“object storage,” e.g.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Amazon S3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Azure BLOB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 in this sense is not the</a:t>
            </a:r>
            <a:br>
              <a:rPr lang="en-US" dirty="0"/>
            </a:br>
            <a:r>
              <a:rPr lang="en-US" dirty="0"/>
              <a:t>same as “Java” or other OO</a:t>
            </a:r>
            <a:br>
              <a:rPr lang="en-US" dirty="0"/>
            </a:br>
            <a:r>
              <a:rPr lang="en-US" dirty="0"/>
              <a:t>language ”object.”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 is a way of saying,</a:t>
            </a:r>
            <a:br>
              <a:rPr lang="en-US" dirty="0"/>
            </a:br>
            <a:r>
              <a:rPr lang="en-US" dirty="0"/>
              <a:t>“Big Thing.”</a:t>
            </a:r>
          </a:p>
        </p:txBody>
      </p:sp>
    </p:spTree>
    <p:extLst>
      <p:ext uri="{BB962C8B-B14F-4D97-AF65-F5344CB8AC3E}">
        <p14:creationId xmlns:p14="http://schemas.microsoft.com/office/powerpoint/2010/main" val="2778086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User-Defined Types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5064"/>
            <a:ext cx="7619746" cy="2949257"/>
          </a:xfrm>
        </p:spPr>
        <p:txBody>
          <a:bodyPr/>
          <a:lstStyle/>
          <a:p>
            <a:pPr>
              <a:tabLst>
                <a:tab pos="1146175" algn="l"/>
                <a:tab pos="1890713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create type </a:t>
            </a:r>
            <a:r>
              <a:rPr lang="en-US" altLang="en-US" dirty="0"/>
              <a:t>construct in SQL creates user-defined type</a:t>
            </a:r>
          </a:p>
          <a:p>
            <a:pPr>
              <a:buNone/>
              <a:tabLst>
                <a:tab pos="1146175" algn="l"/>
                <a:tab pos="1890713" algn="l"/>
              </a:tabLst>
            </a:pPr>
            <a:r>
              <a:rPr lang="en-US" altLang="en-US" sz="800" dirty="0"/>
              <a:t> </a:t>
            </a:r>
          </a:p>
          <a:p>
            <a:pPr lvl="1">
              <a:buNone/>
              <a:tabLst>
                <a:tab pos="1146175" algn="l"/>
                <a:tab pos="1890713" algn="l"/>
              </a:tabLst>
            </a:pPr>
            <a:r>
              <a:rPr lang="en-US" altLang="en-US" b="1" dirty="0"/>
              <a:t>		create type </a:t>
            </a:r>
            <a:r>
              <a:rPr lang="en-US" altLang="en-US" i="1" dirty="0"/>
              <a:t>Dollars</a:t>
            </a:r>
            <a:r>
              <a:rPr lang="en-US" altLang="en-US" b="1" dirty="0"/>
              <a:t> as numeric (12,2) final </a:t>
            </a:r>
            <a:br>
              <a:rPr lang="en-US" altLang="en-US" b="1" dirty="0"/>
            </a:br>
            <a:r>
              <a:rPr lang="en-US" altLang="en-US" sz="800" b="1" dirty="0"/>
              <a:t> </a:t>
            </a:r>
            <a:endParaRPr lang="en-US" altLang="en-US" sz="800" dirty="0"/>
          </a:p>
          <a:p>
            <a:pPr>
              <a:tabLst>
                <a:tab pos="1146175" algn="l"/>
                <a:tab pos="1890713" algn="l"/>
              </a:tabLst>
            </a:pPr>
            <a:r>
              <a:rPr lang="en-US" altLang="en-US" dirty="0"/>
              <a:t>Example:</a:t>
            </a:r>
          </a:p>
          <a:p>
            <a:pPr>
              <a:buNone/>
              <a:tabLst>
                <a:tab pos="1146175" algn="l"/>
                <a:tab pos="1890713" algn="l"/>
              </a:tabLst>
            </a:pPr>
            <a:r>
              <a:rPr lang="en-US" altLang="en-US" b="1" dirty="0"/>
              <a:t>               create table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   </a:t>
            </a:r>
            <a:r>
              <a:rPr lang="en-US" altLang="en-US" dirty="0"/>
              <a:t>(</a:t>
            </a:r>
            <a:r>
              <a:rPr lang="en-US" altLang="en-US" i="1" dirty="0"/>
              <a:t>dept_name </a:t>
            </a:r>
            <a:r>
              <a:rPr lang="en-US" altLang="en-US" b="1" dirty="0" err="1"/>
              <a:t>varchar</a:t>
            </a:r>
            <a:r>
              <a:rPr lang="en-US" altLang="en-US" b="1" dirty="0"/>
              <a:t> 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</a:t>
            </a:r>
            <a:r>
              <a:rPr lang="en-US" altLang="en-US" i="1" dirty="0"/>
              <a:t>building </a:t>
            </a:r>
            <a:r>
              <a:rPr lang="en-US" altLang="en-US" b="1" dirty="0" err="1"/>
              <a:t>varchar</a:t>
            </a:r>
            <a:r>
              <a:rPr lang="en-US" altLang="en-US" b="1" dirty="0"/>
              <a:t> </a:t>
            </a:r>
            <a:r>
              <a:rPr lang="en-US" altLang="en-US" dirty="0"/>
              <a:t>(15),</a:t>
            </a:r>
            <a:br>
              <a:rPr lang="en-US" altLang="en-US" dirty="0"/>
            </a:br>
            <a:r>
              <a:rPr lang="en-US" altLang="en-US" dirty="0"/>
              <a:t>          </a:t>
            </a:r>
            <a:r>
              <a:rPr lang="en-US" altLang="en-US" i="1" dirty="0"/>
              <a:t>budget Dollars</a:t>
            </a:r>
            <a:r>
              <a:rPr lang="en-US" alt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993896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8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17763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Domains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0833"/>
            <a:ext cx="7034531" cy="5039558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create domain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construct in SQL-92 creates user-defined domain types</a:t>
            </a:r>
          </a:p>
          <a:p>
            <a:pPr>
              <a:buFont typeface="Monotype Sorts" charset="2"/>
              <a:buNone/>
            </a:pPr>
            <a:r>
              <a:rPr lang="en-US" altLang="en-US" sz="800" dirty="0"/>
              <a:t> </a:t>
            </a:r>
          </a:p>
          <a:p>
            <a:pPr lvl="1">
              <a:buFont typeface="Monotype Sorts" charset="2"/>
              <a:buNone/>
            </a:pPr>
            <a:r>
              <a:rPr lang="en-US" altLang="en-US" b="1" dirty="0"/>
              <a:t>		create domain </a:t>
            </a:r>
            <a:r>
              <a:rPr lang="en-US" altLang="en-US" i="1" dirty="0" err="1"/>
              <a:t>person_name</a:t>
            </a:r>
            <a:r>
              <a:rPr lang="en-US" altLang="en-US" i="1" dirty="0"/>
              <a:t> </a:t>
            </a:r>
            <a:r>
              <a:rPr lang="en-US" altLang="en-US" b="1" dirty="0"/>
              <a:t>char</a:t>
            </a:r>
            <a:r>
              <a:rPr lang="en-US" altLang="en-US" dirty="0"/>
              <a:t>(20) </a:t>
            </a:r>
            <a:r>
              <a:rPr lang="en-US" altLang="en-US" b="1" dirty="0"/>
              <a:t>not null</a:t>
            </a:r>
          </a:p>
          <a:p>
            <a:pPr lvl="1">
              <a:buFont typeface="Monotype Sorts" charset="2"/>
              <a:buNone/>
            </a:pPr>
            <a:r>
              <a:rPr lang="en-US" altLang="en-US" sz="800" dirty="0"/>
              <a:t> </a:t>
            </a:r>
          </a:p>
          <a:p>
            <a:r>
              <a:rPr lang="en-US" altLang="en-US" dirty="0"/>
              <a:t>Types and domains are similar.  Domains can have constraints, such as </a:t>
            </a:r>
            <a:r>
              <a:rPr lang="en-US" altLang="en-US" b="1" dirty="0"/>
              <a:t>not null</a:t>
            </a:r>
            <a:r>
              <a:rPr lang="en-US" altLang="en-US" dirty="0"/>
              <a:t>, specified on them.</a:t>
            </a:r>
          </a:p>
          <a:p>
            <a:r>
              <a:rPr lang="en-US" altLang="en-US" dirty="0"/>
              <a:t>Example:</a:t>
            </a:r>
            <a:endParaRPr lang="en-US" altLang="en-US" b="1" dirty="0"/>
          </a:p>
          <a:p>
            <a:pPr>
              <a:buNone/>
            </a:pPr>
            <a:r>
              <a:rPr lang="en-US" altLang="en-US" b="1" dirty="0"/>
              <a:t>        create domain </a:t>
            </a:r>
            <a:r>
              <a:rPr lang="en-US" altLang="en-US" i="1" dirty="0" err="1"/>
              <a:t>degree_level</a:t>
            </a:r>
            <a:r>
              <a:rPr lang="en-US" altLang="en-US" i="1" dirty="0"/>
              <a:t> </a:t>
            </a:r>
            <a:r>
              <a:rPr lang="en-US" altLang="en-US" b="1" dirty="0"/>
              <a:t>varchar</a:t>
            </a:r>
            <a:r>
              <a:rPr lang="en-US" altLang="en-US" dirty="0"/>
              <a:t>(10)</a:t>
            </a:r>
            <a:br>
              <a:rPr lang="en-US" altLang="en-US" dirty="0"/>
            </a:br>
            <a:r>
              <a:rPr lang="en-US" altLang="en-US" dirty="0"/>
              <a:t>       </a:t>
            </a:r>
            <a:r>
              <a:rPr lang="en-US" altLang="en-US" b="1" dirty="0"/>
              <a:t>constraint </a:t>
            </a:r>
            <a:r>
              <a:rPr lang="en-US" altLang="en-US" i="1" dirty="0" err="1"/>
              <a:t>degree_level_test</a:t>
            </a:r>
            <a:br>
              <a:rPr lang="en-US" altLang="en-US" i="1" dirty="0"/>
            </a:br>
            <a:r>
              <a:rPr lang="en-US" altLang="en-US" i="1" dirty="0"/>
              <a:t>            </a:t>
            </a:r>
            <a:r>
              <a:rPr lang="en-US" altLang="en-US" b="1" dirty="0"/>
              <a:t>check </a:t>
            </a:r>
            <a:r>
              <a:rPr lang="en-US" altLang="en-US" dirty="0"/>
              <a:t>(</a:t>
            </a:r>
            <a:r>
              <a:rPr lang="en-US" altLang="en-US" b="1" dirty="0"/>
              <a:t>value in </a:t>
            </a:r>
            <a:r>
              <a:rPr lang="en-US" altLang="en-US" dirty="0"/>
              <a:t>('Bachelors', 'Masters', 'Doctorate'));</a:t>
            </a:r>
          </a:p>
          <a:p>
            <a:endParaRPr lang="en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E7246C-02AC-FC46-8F22-B9B26BB40F79}"/>
              </a:ext>
            </a:extLst>
          </p:cNvPr>
          <p:cNvSpPr txBox="1"/>
          <p:nvPr/>
        </p:nvSpPr>
        <p:spPr>
          <a:xfrm>
            <a:off x="725556" y="5216391"/>
            <a:ext cx="9899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Domain and Type support is inconsistent between RDBMS products.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MySQL does not support.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 may ask written questions but do not expect you to use the concepts.</a:t>
            </a:r>
          </a:p>
        </p:txBody>
      </p:sp>
    </p:spTree>
    <p:extLst>
      <p:ext uri="{BB962C8B-B14F-4D97-AF65-F5344CB8AC3E}">
        <p14:creationId xmlns:p14="http://schemas.microsoft.com/office/powerpoint/2010/main" val="2611376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18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799" y="1"/>
            <a:ext cx="11115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MySQL Seems to not Support the Cool Stuff. PostgreSQL Does.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663245-0E1D-4C43-97DD-F6020819A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9202" y="881649"/>
            <a:ext cx="7613468" cy="522281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725796-1C55-E441-9DD2-5C92A35C6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728710"/>
            <a:ext cx="4273733" cy="55323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Why do I use MySQL?</a:t>
            </a:r>
          </a:p>
          <a:p>
            <a:r>
              <a:rPr lang="en-US" sz="2400" dirty="0"/>
              <a:t>Oracle is not free.</a:t>
            </a:r>
          </a:p>
          <a:p>
            <a:r>
              <a:rPr lang="en-US" sz="2400" dirty="0"/>
              <a:t>MySQL is free and very commonly used. So, you gain experience.</a:t>
            </a:r>
          </a:p>
          <a:p>
            <a:r>
              <a:rPr lang="en-US" sz="2400" dirty="0"/>
              <a:t>SQL Server</a:t>
            </a:r>
          </a:p>
          <a:p>
            <a:pPr lvl="1"/>
            <a:r>
              <a:rPr lang="en-US" sz="2000" dirty="0"/>
              <a:t>Did not have free versions in the past but does now.</a:t>
            </a:r>
          </a:p>
          <a:p>
            <a:pPr lvl="1"/>
            <a:r>
              <a:rPr lang="en-US" sz="2000" dirty="0"/>
              <a:t>Usage is still very Windows centric despite Linux support.</a:t>
            </a:r>
          </a:p>
          <a:p>
            <a:r>
              <a:rPr lang="en-US" sz="2400" dirty="0"/>
              <a:t>PostgreSQL:</a:t>
            </a:r>
          </a:p>
          <a:p>
            <a:pPr lvl="1"/>
            <a:r>
              <a:rPr lang="en-US" sz="2000" dirty="0"/>
              <a:t>Is growing relative to others.</a:t>
            </a:r>
          </a:p>
          <a:p>
            <a:pPr lvl="1"/>
            <a:r>
              <a:rPr lang="en-US" sz="2000" dirty="0"/>
              <a:t>Is what the “cool kids” used.</a:t>
            </a:r>
          </a:p>
          <a:p>
            <a:pPr lvl="1"/>
            <a:r>
              <a:rPr lang="en-US" sz="2000" dirty="0"/>
              <a:t>I have up on being a cool kid in high school.</a:t>
            </a:r>
          </a:p>
        </p:txBody>
      </p:sp>
    </p:spTree>
    <p:extLst>
      <p:ext uri="{BB962C8B-B14F-4D97-AF65-F5344CB8AC3E}">
        <p14:creationId xmlns:p14="http://schemas.microsoft.com/office/powerpoint/2010/main" val="2857950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19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799" y="1"/>
            <a:ext cx="11115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Recursive Queries – Consider </a:t>
            </a:r>
            <a:r>
              <a:rPr kumimoji="0" lang="en-US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classicmodels.employee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CD26C-04E5-1844-AE6E-14CADECE5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722" y="3775636"/>
            <a:ext cx="11145078" cy="2472764"/>
          </a:xfrm>
        </p:spPr>
        <p:txBody>
          <a:bodyPr>
            <a:normAutofit/>
          </a:bodyPr>
          <a:lstStyle/>
          <a:p>
            <a:r>
              <a:rPr lang="en-US" sz="2000" dirty="0"/>
              <a:t>There is a </a:t>
            </a:r>
            <a:r>
              <a:rPr lang="en-US" sz="2000" i="1" dirty="0" err="1"/>
              <a:t>reportsTo</a:t>
            </a:r>
            <a:r>
              <a:rPr lang="en-US" sz="2000" dirty="0"/>
              <a:t> attribute. There are some interesting aspects:</a:t>
            </a:r>
          </a:p>
          <a:p>
            <a:pPr lvl="1"/>
            <a:r>
              <a:rPr lang="en-US" sz="1600" dirty="0"/>
              <a:t>There is a foreign key constraint from </a:t>
            </a:r>
            <a:r>
              <a:rPr lang="en-US" sz="1600" i="1" dirty="0" err="1"/>
              <a:t>employee.reportsTo</a:t>
            </a:r>
            <a:r>
              <a:rPr lang="en-US" sz="1600" i="1" dirty="0"/>
              <a:t> </a:t>
            </a:r>
            <a:r>
              <a:rPr lang="en-US" sz="1600" i="1" dirty="0">
                <a:sym typeface="Wingdings" pitchFamily="2" charset="2"/>
              </a:rPr>
              <a:t> </a:t>
            </a:r>
            <a:r>
              <a:rPr lang="en-US" sz="1600" i="1" dirty="0" err="1">
                <a:sym typeface="Wingdings" pitchFamily="2" charset="2"/>
              </a:rPr>
              <a:t>employee.employeNumber</a:t>
            </a:r>
            <a:r>
              <a:rPr lang="en-US" sz="1600" i="1" dirty="0">
                <a:sym typeface="Wingdings" pitchFamily="2" charset="2"/>
              </a:rPr>
              <a:t>. </a:t>
            </a:r>
            <a:endParaRPr lang="en-US" sz="1600" dirty="0">
              <a:sym typeface="Wingdings" pitchFamily="2" charset="2"/>
            </a:endParaRPr>
          </a:p>
          <a:p>
            <a:pPr lvl="1"/>
            <a:r>
              <a:rPr lang="en-US" sz="1600" i="1" dirty="0" err="1">
                <a:sym typeface="Wingdings" pitchFamily="2" charset="2"/>
              </a:rPr>
              <a:t>reportsTo</a:t>
            </a:r>
            <a:r>
              <a:rPr lang="en-US" sz="1600" dirty="0">
                <a:sym typeface="Wingdings" pitchFamily="2" charset="2"/>
              </a:rPr>
              <a:t> can be NULL.</a:t>
            </a:r>
          </a:p>
          <a:p>
            <a:pPr lvl="1"/>
            <a:r>
              <a:rPr lang="en-US" sz="1600" dirty="0">
                <a:sym typeface="Wingdings" pitchFamily="2" charset="2"/>
              </a:rPr>
              <a:t>This may be the first time we have seen these two aspects of foreign keys, but they are common and possible.</a:t>
            </a:r>
          </a:p>
          <a:p>
            <a:r>
              <a:rPr lang="en-US" sz="2000" dirty="0">
                <a:sym typeface="Wingdings" pitchFamily="2" charset="2"/>
              </a:rPr>
              <a:t>Consider the </a:t>
            </a:r>
            <a:r>
              <a:rPr lang="en-US" sz="2000" i="1" dirty="0" err="1">
                <a:sym typeface="Wingdings" pitchFamily="2" charset="2"/>
              </a:rPr>
              <a:t>reportsTo</a:t>
            </a:r>
            <a:r>
              <a:rPr lang="en-US" sz="2000" dirty="0">
                <a:sym typeface="Wingdings" pitchFamily="2" charset="2"/>
              </a:rPr>
              <a:t> chain. How do we compute:</a:t>
            </a:r>
          </a:p>
          <a:p>
            <a:pPr lvl="1"/>
            <a:r>
              <a:rPr lang="en-US" sz="1600" dirty="0">
                <a:sym typeface="Wingdings" pitchFamily="2" charset="2"/>
              </a:rPr>
              <a:t>(employee, manager)</a:t>
            </a:r>
          </a:p>
          <a:p>
            <a:pPr lvl="1"/>
            <a:r>
              <a:rPr lang="en-US" sz="1600" dirty="0">
                <a:sym typeface="Wingdings" pitchFamily="2" charset="2"/>
              </a:rPr>
              <a:t>(employee, manager, manager’s manager)</a:t>
            </a:r>
          </a:p>
          <a:p>
            <a:pPr lvl="1"/>
            <a:r>
              <a:rPr lang="en-US" sz="1600" dirty="0">
                <a:sym typeface="Wingdings" pitchFamily="2" charset="2"/>
              </a:rPr>
              <a:t>... ...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3A4866-572B-2A45-9BEA-328F7C72F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21" y="800516"/>
            <a:ext cx="5756071" cy="29430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A1F867-0825-1243-8173-DEF595D0F9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039079"/>
            <a:ext cx="5705448" cy="24661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A7F93C9-DD53-684D-A925-67E3211FC59F}"/>
              </a:ext>
            </a:extLst>
          </p:cNvPr>
          <p:cNvSpPr/>
          <p:nvPr/>
        </p:nvSpPr>
        <p:spPr>
          <a:xfrm>
            <a:off x="4401671" y="800516"/>
            <a:ext cx="546847" cy="29624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337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5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We will start in a</a:t>
            </a:r>
            <a:br>
              <a:rPr kumimoji="0" lang="en-US" altLang="en-US" sz="5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</a:br>
            <a:r>
              <a:rPr kumimoji="0" lang="en-US" altLang="en-US" sz="5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a couple of minutes.</a:t>
            </a:r>
            <a:endParaRPr kumimoji="0" lang="en-US" altLang="en-US" sz="3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6</a:t>
            </a:r>
          </a:p>
        </p:txBody>
      </p:sp>
    </p:spTree>
    <p:extLst>
      <p:ext uri="{BB962C8B-B14F-4D97-AF65-F5344CB8AC3E}">
        <p14:creationId xmlns:p14="http://schemas.microsoft.com/office/powerpoint/2010/main" val="4176916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20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799" y="1"/>
            <a:ext cx="11115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Recursive Queries – Consider </a:t>
            </a:r>
            <a:r>
              <a:rPr kumimoji="0" lang="en-US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classicmodels.employee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F248C6-441C-6545-9234-EF8B79D0D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84" y="717176"/>
            <a:ext cx="5190538" cy="27118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8FBE86-2CA1-B84C-B715-BD33A31333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3052" y="622300"/>
            <a:ext cx="4767536" cy="33074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F7041E-AB22-B44A-B357-9A2F89AA38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99" y="3755669"/>
            <a:ext cx="4898464" cy="13334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C5AA0D-F471-FC48-BE6F-F772F50DD6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2941" y="4086412"/>
            <a:ext cx="6009624" cy="728160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C09780B-CCFB-8A4C-B72B-4C81856CD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42487"/>
            <a:ext cx="10515600" cy="1034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Two comments: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This JOIN ... JOIN ... JOIN things is going to get “old real fast.”</a:t>
            </a:r>
          </a:p>
        </p:txBody>
      </p:sp>
    </p:spTree>
    <p:extLst>
      <p:ext uri="{BB962C8B-B14F-4D97-AF65-F5344CB8AC3E}">
        <p14:creationId xmlns:p14="http://schemas.microsoft.com/office/powerpoint/2010/main" val="1110001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21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799" y="1"/>
            <a:ext cx="11115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Recursive Queries – Consider </a:t>
            </a:r>
            <a:r>
              <a:rPr kumimoji="0" lang="en-US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classicmodels.employee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F7041E-AB22-B44A-B357-9A2F89AA3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9" y="855566"/>
            <a:ext cx="4898464" cy="13334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C5AA0D-F471-FC48-BE6F-F772F50DD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8996" y="855566"/>
            <a:ext cx="6552517" cy="793940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C09780B-CCFB-8A4C-B72B-4C81856CD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784" y="5101789"/>
            <a:ext cx="11013016" cy="10751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Two comments: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This JOIN ... JOIN ... JOIN things is going to get “old real fast.”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26A8B8-39C0-9E41-9BBB-C42230C56A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042" y="2434951"/>
            <a:ext cx="2402541" cy="2402541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839993FE-C4AE-E246-BB16-C07CA080165C}"/>
              </a:ext>
            </a:extLst>
          </p:cNvPr>
          <p:cNvSpPr/>
          <p:nvPr/>
        </p:nvSpPr>
        <p:spPr>
          <a:xfrm>
            <a:off x="4473387" y="2434951"/>
            <a:ext cx="4679577" cy="1182871"/>
          </a:xfrm>
          <a:prstGeom prst="wedgeRoundRectCallout">
            <a:avLst>
              <a:gd name="adj1" fmla="val -71216"/>
              <a:gd name="adj2" fmla="val 129926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does the manager’s table have four rows but the manager’s manager table has</a:t>
            </a:r>
            <a:br>
              <a:rPr lang="en-US" dirty="0"/>
            </a:br>
            <a:r>
              <a:rPr lang="en-US" dirty="0"/>
              <a:t>only 3?</a:t>
            </a:r>
          </a:p>
        </p:txBody>
      </p:sp>
    </p:spTree>
    <p:extLst>
      <p:ext uri="{BB962C8B-B14F-4D97-AF65-F5344CB8AC3E}">
        <p14:creationId xmlns:p14="http://schemas.microsoft.com/office/powerpoint/2010/main" val="836784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799" y="1"/>
            <a:ext cx="11115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Recursive Queries – Consider </a:t>
            </a:r>
            <a:r>
              <a:rPr kumimoji="0" lang="en-US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classicmodels.employee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28F055-B48B-7649-AC9A-4E2D0D991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9" y="824753"/>
            <a:ext cx="5656908" cy="52084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4CCE88-9BC2-FE4B-BB9E-66612CA3A7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0292" y="824753"/>
            <a:ext cx="5656909" cy="1528016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5D2209D-B8E2-284D-92FB-AFE6F018A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0613" y="2250141"/>
            <a:ext cx="7316072" cy="397343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/>
              <a:t>There are a couple of ways to solve this problem in a </a:t>
            </a:r>
            <a:br>
              <a:rPr lang="en-US" sz="2000" dirty="0"/>
            </a:br>
            <a:r>
              <a:rPr lang="en-US" sz="2000" dirty="0"/>
              <a:t>programming language: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Recursion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For Loop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/>
              <a:t>Since SQL is declarative, For Loop is not an option.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/>
              <a:t>SQL does support recursion.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/>
              <a:t>An example of recursion is Fibonacci Numbers: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Fib(n) = {Fib(n-2) + Fib(n-2), Fib(0) = 0, Fib(1) = 1}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0, 1, 1, 2, 3, 5, 8, 13, 21, ... ...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/>
              <a:t>SQL supports recursive queries, but this also falls into the category of “SQL stuff that creeps Grandpa Ferguson out.”</a:t>
            </a:r>
          </a:p>
        </p:txBody>
      </p:sp>
    </p:spTree>
    <p:extLst>
      <p:ext uri="{BB962C8B-B14F-4D97-AF65-F5344CB8AC3E}">
        <p14:creationId xmlns:p14="http://schemas.microsoft.com/office/powerpoint/2010/main" val="881737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75164" y="2492376"/>
            <a:ext cx="4687887" cy="1858963"/>
          </a:xfrm>
        </p:spPr>
        <p:txBody>
          <a:bodyPr/>
          <a:lstStyle/>
          <a:p>
            <a:pPr>
              <a:buFont typeface="Monotype Sorts" charset="2"/>
              <a:buNone/>
              <a:defRPr/>
            </a:pPr>
            <a:r>
              <a:rPr lang="en-US" altLang="en-US" sz="3200" b="1" dirty="0">
                <a:solidFill>
                  <a:srgbClr val="002060"/>
                </a:solidFill>
                <a:latin typeface="+mj-lt"/>
                <a:cs typeface="+mj-cs"/>
              </a:rPr>
              <a:t>Recursive Queries</a:t>
            </a:r>
          </a:p>
        </p:txBody>
      </p:sp>
      <p:sp>
        <p:nvSpPr>
          <p:cNvPr id="54275" name="Rectangle 4"/>
          <p:cNvSpPr>
            <a:spLocks noChangeArrowheads="1"/>
          </p:cNvSpPr>
          <p:nvPr/>
        </p:nvSpPr>
        <p:spPr bwMode="auto">
          <a:xfrm>
            <a:off x="2959100" y="-763588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9889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Recursion in SQL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47750"/>
            <a:ext cx="7778750" cy="4903788"/>
          </a:xfrm>
        </p:spPr>
        <p:txBody>
          <a:bodyPr/>
          <a:lstStyle/>
          <a:p>
            <a:r>
              <a:rPr lang="en-US" altLang="en-US" dirty="0"/>
              <a:t>SQL:1999 permits recursive view definition</a:t>
            </a:r>
          </a:p>
          <a:p>
            <a:r>
              <a:rPr lang="en-US" altLang="en-US" dirty="0"/>
              <a:t>Example: find which courses are a prerequisite, whether directly or indirectly, for a specific course </a:t>
            </a:r>
            <a:br>
              <a:rPr lang="en-US" altLang="en-US" dirty="0"/>
            </a:br>
            <a:r>
              <a:rPr lang="en-US" altLang="en-US" b="1" dirty="0"/>
              <a:t>with recursive </a:t>
            </a:r>
            <a:r>
              <a:rPr lang="en-US" altLang="en-US" i="1" dirty="0" err="1"/>
              <a:t>rec_prereq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 err="1"/>
              <a:t>prereq_id</a:t>
            </a:r>
            <a:r>
              <a:rPr lang="en-US" altLang="en-US" dirty="0"/>
              <a:t>) </a:t>
            </a:r>
            <a:r>
              <a:rPr lang="en-US" altLang="en-US" b="1" dirty="0"/>
              <a:t>as </a:t>
            </a:r>
            <a:r>
              <a:rPr lang="en-US" altLang="en-US" dirty="0"/>
              <a:t>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select 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 err="1"/>
              <a:t>prereq_id</a:t>
            </a:r>
            <a:br>
              <a:rPr lang="en-US" altLang="en-US" i="1" dirty="0"/>
            </a:br>
            <a:r>
              <a:rPr lang="en-US" altLang="en-US" i="1" dirty="0"/>
              <a:t>        </a:t>
            </a:r>
            <a:r>
              <a:rPr lang="en-US" altLang="en-US" b="1" dirty="0"/>
              <a:t>from </a:t>
            </a:r>
            <a:r>
              <a:rPr lang="en-US" altLang="en-US" i="1" dirty="0" err="1"/>
              <a:t>prereq</a:t>
            </a:r>
            <a:br>
              <a:rPr lang="en-US" altLang="en-US" i="1" dirty="0"/>
            </a:br>
            <a:r>
              <a:rPr lang="en-US" altLang="en-US" i="1" dirty="0"/>
              <a:t>    </a:t>
            </a:r>
            <a:r>
              <a:rPr lang="en-US" altLang="en-US" b="1" dirty="0"/>
              <a:t>union</a:t>
            </a:r>
            <a:br>
              <a:rPr lang="en-US" altLang="en-US" b="1" dirty="0"/>
            </a:br>
            <a:r>
              <a:rPr lang="en-US" altLang="en-US" b="1" dirty="0"/>
              <a:t>        select </a:t>
            </a:r>
            <a:r>
              <a:rPr lang="en-US" altLang="en-US" i="1" dirty="0" err="1"/>
              <a:t>rec_prereq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b="1" dirty="0"/>
              <a:t>, </a:t>
            </a:r>
            <a:r>
              <a:rPr lang="en-US" altLang="en-US" i="1" dirty="0" err="1"/>
              <a:t>prereq</a:t>
            </a:r>
            <a:r>
              <a:rPr lang="en-US" altLang="en-US" dirty="0" err="1"/>
              <a:t>.</a:t>
            </a:r>
            <a:r>
              <a:rPr lang="en-US" altLang="en-US" i="1" dirty="0" err="1"/>
              <a:t>prereq_id</a:t>
            </a:r>
            <a:r>
              <a:rPr lang="en-US" altLang="en-US" dirty="0"/>
              <a:t>, </a:t>
            </a:r>
            <a:br>
              <a:rPr lang="en-US" altLang="en-US" i="1" dirty="0"/>
            </a:br>
            <a:r>
              <a:rPr lang="en-US" altLang="en-US" i="1" dirty="0"/>
              <a:t>        </a:t>
            </a:r>
            <a:r>
              <a:rPr lang="en-US" altLang="en-US" b="1" dirty="0"/>
              <a:t>from </a:t>
            </a:r>
            <a:r>
              <a:rPr lang="en-US" altLang="en-US" i="1" dirty="0" err="1"/>
              <a:t>rec_rereq</a:t>
            </a:r>
            <a:r>
              <a:rPr lang="en-US" altLang="en-US" dirty="0"/>
              <a:t>, </a:t>
            </a:r>
            <a:r>
              <a:rPr lang="en-US" altLang="en-US" i="1" dirty="0" err="1"/>
              <a:t>prereq</a:t>
            </a:r>
            <a:br>
              <a:rPr lang="en-US" altLang="en-US" i="1" dirty="0"/>
            </a:br>
            <a:r>
              <a:rPr lang="en-US" altLang="en-US" i="1" dirty="0"/>
              <a:t>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rec_prereq</a:t>
            </a:r>
            <a:r>
              <a:rPr lang="en-US" altLang="en-US" dirty="0" err="1"/>
              <a:t>.</a:t>
            </a:r>
            <a:r>
              <a:rPr lang="en-US" altLang="en-US" i="1" dirty="0" err="1"/>
              <a:t>prereq_id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prereq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i="1" dirty="0"/>
              <a:t>    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select </a:t>
            </a:r>
            <a:r>
              <a:rPr lang="en-US" altLang="en-US" dirty="0"/>
              <a:t>∗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 err="1"/>
              <a:t>rec_prereq</a:t>
            </a:r>
            <a:r>
              <a:rPr lang="en-US" altLang="en-US" dirty="0"/>
              <a:t>;</a:t>
            </a:r>
          </a:p>
          <a:p>
            <a:pPr>
              <a:buFont typeface="Monotype Sorts" charset="2"/>
              <a:buNone/>
            </a:pPr>
            <a:r>
              <a:rPr lang="en-US" altLang="en-US" i="1" dirty="0"/>
              <a:t>	</a:t>
            </a:r>
            <a:r>
              <a:rPr lang="en-US" altLang="en-US" dirty="0"/>
              <a:t>This example view, </a:t>
            </a:r>
            <a:r>
              <a:rPr lang="en-US" altLang="en-US" i="1" dirty="0" err="1"/>
              <a:t>rec_prereq</a:t>
            </a:r>
            <a:r>
              <a:rPr lang="en-US" altLang="en-US" i="1" dirty="0"/>
              <a:t>,</a:t>
            </a:r>
            <a:r>
              <a:rPr lang="en-US" altLang="en-US" dirty="0"/>
              <a:t> is called the </a:t>
            </a:r>
            <a:r>
              <a:rPr lang="en-US" altLang="en-US" i="1" dirty="0"/>
              <a:t>transitive closure</a:t>
            </a:r>
            <a:r>
              <a:rPr lang="en-US" altLang="en-US" dirty="0"/>
              <a:t> of the </a:t>
            </a:r>
            <a:r>
              <a:rPr lang="en-US" altLang="en-US" i="1" dirty="0" err="1"/>
              <a:t>prereq</a:t>
            </a:r>
            <a:r>
              <a:rPr lang="en-US" altLang="en-US" i="1" dirty="0"/>
              <a:t> </a:t>
            </a:r>
            <a:r>
              <a:rPr lang="en-US" altLang="en-US" dirty="0"/>
              <a:t>relation</a:t>
            </a:r>
          </a:p>
        </p:txBody>
      </p:sp>
    </p:spTree>
    <p:extLst>
      <p:ext uri="{BB962C8B-B14F-4D97-AF65-F5344CB8AC3E}">
        <p14:creationId xmlns:p14="http://schemas.microsoft.com/office/powerpoint/2010/main" val="2010539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The Power of Recursion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65226"/>
            <a:ext cx="7621048" cy="5237163"/>
          </a:xfrm>
        </p:spPr>
        <p:txBody>
          <a:bodyPr/>
          <a:lstStyle/>
          <a:p>
            <a:r>
              <a:rPr lang="en-US" altLang="en-US" dirty="0"/>
              <a:t>Recursive views make it possible to write queries, such as transitive closure queries, that cannot be written without recursion or iteration.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Intuition:  Without recursion, a non-recursive non-iterative program can perform only a fixed number of joins of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prereq</a:t>
            </a:r>
            <a:r>
              <a:rPr lang="en-US" altLang="en-US" dirty="0">
                <a:ea typeface="ＭＳ Ｐゴシック" panose="020B0600070205080204" pitchFamily="34" charset="-128"/>
              </a:rPr>
              <a:t> with itself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This can give only a fixed number of levels of managers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Given a fixed non-recursive query, we can construct a database with a greater number of levels of prerequisites on which the query will not work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Alternative: write a procedure to iterate as many times as required</a:t>
            </a:r>
          </a:p>
          <a:p>
            <a:pPr lvl="3"/>
            <a:r>
              <a:rPr lang="en-US" altLang="en-US" dirty="0">
                <a:ea typeface="ＭＳ Ｐゴシック" panose="020B0600070205080204" pitchFamily="34" charset="-128"/>
              </a:rPr>
              <a:t>See procedure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findAllPrereqs</a:t>
            </a:r>
            <a:r>
              <a:rPr lang="en-US" altLang="en-US" dirty="0">
                <a:ea typeface="ＭＳ Ｐゴシック" panose="020B0600070205080204" pitchFamily="34" charset="-128"/>
              </a:rPr>
              <a:t> in book</a:t>
            </a:r>
          </a:p>
        </p:txBody>
      </p:sp>
    </p:spTree>
    <p:extLst>
      <p:ext uri="{BB962C8B-B14F-4D97-AF65-F5344CB8AC3E}">
        <p14:creationId xmlns:p14="http://schemas.microsoft.com/office/powerpoint/2010/main" val="3528179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The Power of Recursion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1"/>
            <a:ext cx="7638802" cy="4903787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Computing transitive closure using iteration, adding successive tuples to </a:t>
            </a:r>
            <a:r>
              <a:rPr lang="en-US" altLang="en-US" i="1" dirty="0" err="1"/>
              <a:t>rec_prereq</a:t>
            </a:r>
            <a:endParaRPr lang="en-US" altLang="en-US" i="1" dirty="0"/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The next slide shows a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prereq</a:t>
            </a:r>
            <a:r>
              <a:rPr lang="en-US" altLang="en-US" dirty="0">
                <a:ea typeface="ＭＳ Ｐゴシック" panose="020B0600070205080204" pitchFamily="34" charset="-128"/>
              </a:rPr>
              <a:t> relation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Each step of the iterative process constructs an extended version of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rec_prereq</a:t>
            </a:r>
            <a:r>
              <a:rPr lang="en-US" altLang="en-US" i="1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from its recursive definition. 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The final result is called the </a:t>
            </a:r>
            <a:r>
              <a:rPr lang="en-US" altLang="en-US" i="1" dirty="0">
                <a:ea typeface="ＭＳ Ｐゴシック" panose="020B0600070205080204" pitchFamily="34" charset="-128"/>
              </a:rPr>
              <a:t>fixed point </a:t>
            </a:r>
            <a:r>
              <a:rPr lang="en-US" altLang="en-US" dirty="0">
                <a:ea typeface="ＭＳ Ｐゴシック" panose="020B0600070205080204" pitchFamily="34" charset="-128"/>
              </a:rPr>
              <a:t> of the recursive view definition.</a:t>
            </a:r>
          </a:p>
          <a:p>
            <a:r>
              <a:rPr lang="en-US" altLang="en-US" dirty="0"/>
              <a:t>Recursive views are required to be </a:t>
            </a:r>
            <a:r>
              <a:rPr lang="en-US" altLang="en-US" b="1" dirty="0">
                <a:solidFill>
                  <a:srgbClr val="002060"/>
                </a:solidFill>
              </a:rPr>
              <a:t>monotonic</a:t>
            </a:r>
            <a:r>
              <a:rPr lang="en-US" altLang="en-US" i="1" dirty="0"/>
              <a:t>.  </a:t>
            </a:r>
            <a:r>
              <a:rPr lang="en-US" altLang="en-US" dirty="0"/>
              <a:t>That is, if we add tuples to </a:t>
            </a:r>
            <a:r>
              <a:rPr lang="en-US" altLang="en-US" i="1" dirty="0" err="1"/>
              <a:t>prereq</a:t>
            </a:r>
            <a:r>
              <a:rPr lang="en-US" altLang="en-US" dirty="0"/>
              <a:t> the view </a:t>
            </a:r>
            <a:r>
              <a:rPr lang="en-US" altLang="en-US" i="1" dirty="0" err="1"/>
              <a:t>rec_prereq</a:t>
            </a:r>
            <a:r>
              <a:rPr lang="en-US" altLang="en-US" i="1" dirty="0"/>
              <a:t> </a:t>
            </a:r>
            <a:r>
              <a:rPr lang="en-US" altLang="en-US" dirty="0"/>
              <a:t>contains all of the tuples it contained before, plus possibly more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21208832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486025" y="7302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Example of Fixed-Point Computation</a:t>
            </a:r>
          </a:p>
        </p:txBody>
      </p:sp>
      <p:pic>
        <p:nvPicPr>
          <p:cNvPr id="58371" name="Picture 2" descr="C:\Users\as668\Desktop\Judi\5_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363" y="3540126"/>
            <a:ext cx="5376862" cy="188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2" name="Picture 5" descr="C:\Users\as668\Desktop\Judi\5_1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1" y="1198563"/>
            <a:ext cx="1990725" cy="203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8381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Indexes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FF02522-D9EC-E74E-8EDE-704E869AE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28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6</a:t>
            </a:r>
          </a:p>
        </p:txBody>
      </p:sp>
    </p:spTree>
    <p:extLst>
      <p:ext uri="{BB962C8B-B14F-4D97-AF65-F5344CB8AC3E}">
        <p14:creationId xmlns:p14="http://schemas.microsoft.com/office/powerpoint/2010/main" val="9240637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Index Creation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90"/>
            <a:ext cx="7638802" cy="4112195"/>
          </a:xfrm>
        </p:spPr>
        <p:txBody>
          <a:bodyPr/>
          <a:lstStyle/>
          <a:p>
            <a:r>
              <a:rPr lang="en-US" altLang="en-US" dirty="0"/>
              <a:t>Many queries reference only a small proportion of the records in a table. </a:t>
            </a:r>
          </a:p>
          <a:p>
            <a:r>
              <a:rPr lang="en-US" altLang="en-US" dirty="0"/>
              <a:t>It is inefficient for the system to read every record to find  a record with  particular value</a:t>
            </a:r>
          </a:p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index</a:t>
            </a:r>
            <a:r>
              <a:rPr lang="en-US" altLang="en-US" dirty="0"/>
              <a:t> on an attribute of a relation is a data structure that allows the database system to find those tuples in the relation that have a specified value for that attribute efficiently, without scanning through all the tuples of the relation.</a:t>
            </a:r>
          </a:p>
          <a:p>
            <a:r>
              <a:rPr lang="en-US" altLang="en-US" dirty="0"/>
              <a:t>We create an index with the </a:t>
            </a:r>
            <a:r>
              <a:rPr lang="en-US" altLang="en-US" b="1" dirty="0"/>
              <a:t>create index </a:t>
            </a:r>
            <a:r>
              <a:rPr lang="en-US" altLang="en-US" dirty="0"/>
              <a:t>command</a:t>
            </a:r>
          </a:p>
          <a:p>
            <a:pPr>
              <a:buNone/>
            </a:pPr>
            <a:r>
              <a:rPr lang="en-US" altLang="en-US" dirty="0"/>
              <a:t>         </a:t>
            </a:r>
            <a:r>
              <a:rPr lang="en-US" altLang="en-US" b="1" dirty="0"/>
              <a:t>create index </a:t>
            </a:r>
            <a:r>
              <a:rPr lang="en-US" altLang="en-US" dirty="0"/>
              <a:t>&lt;name&gt; </a:t>
            </a:r>
            <a:r>
              <a:rPr lang="en-US" altLang="en-US" b="1" dirty="0"/>
              <a:t>on </a:t>
            </a:r>
            <a:r>
              <a:rPr lang="en-US" altLang="en-US" dirty="0"/>
              <a:t>&lt;relation-name&gt; (attribute);</a:t>
            </a:r>
          </a:p>
        </p:txBody>
      </p:sp>
    </p:spTree>
    <p:extLst>
      <p:ext uri="{BB962C8B-B14F-4D97-AF65-F5344CB8AC3E}">
        <p14:creationId xmlns:p14="http://schemas.microsoft.com/office/powerpoint/2010/main" val="2151957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5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Today’s Agenda</a:t>
            </a:r>
            <a:endParaRPr kumimoji="0" lang="en-US" altLang="en-US" sz="3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 6 </a:t>
            </a:r>
          </a:p>
        </p:txBody>
      </p:sp>
    </p:spTree>
    <p:extLst>
      <p:ext uri="{BB962C8B-B14F-4D97-AF65-F5344CB8AC3E}">
        <p14:creationId xmlns:p14="http://schemas.microsoft.com/office/powerpoint/2010/main" val="3592587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Index Creation Example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7497826" cy="4563300"/>
          </a:xfrm>
        </p:spPr>
        <p:txBody>
          <a:bodyPr/>
          <a:lstStyle/>
          <a:p>
            <a:r>
              <a:rPr lang="en-US" altLang="en-US" b="1" dirty="0"/>
              <a:t>create table </a:t>
            </a:r>
            <a:r>
              <a:rPr lang="en-US" altLang="en-US" i="1" dirty="0"/>
              <a:t>student	</a:t>
            </a:r>
            <a:br>
              <a:rPr lang="en-US" altLang="en-US" i="1" dirty="0"/>
            </a:br>
            <a:r>
              <a:rPr lang="en-US" altLang="en-US" dirty="0"/>
              <a:t>(</a:t>
            </a:r>
            <a:r>
              <a:rPr lang="en-US" altLang="en-US" i="1" dirty="0"/>
              <a:t>ID </a:t>
            </a:r>
            <a:r>
              <a:rPr lang="en-US" altLang="en-US" b="1" dirty="0" err="1"/>
              <a:t>varchar</a:t>
            </a:r>
            <a:r>
              <a:rPr lang="en-US" altLang="en-US" b="1" dirty="0"/>
              <a:t> 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i="1" dirty="0"/>
              <a:t>name </a:t>
            </a:r>
            <a:r>
              <a:rPr lang="en-US" altLang="en-US" b="1" dirty="0" err="1"/>
              <a:t>varchar</a:t>
            </a:r>
            <a:r>
              <a:rPr lang="en-US" altLang="en-US" b="1" dirty="0"/>
              <a:t> </a:t>
            </a:r>
            <a:r>
              <a:rPr lang="en-US" altLang="en-US" dirty="0"/>
              <a:t>(20) </a:t>
            </a:r>
            <a:r>
              <a:rPr lang="en-US" altLang="en-US" b="1" dirty="0"/>
              <a:t>not null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en-US" altLang="en-US" i="1" dirty="0"/>
              <a:t>dept_name </a:t>
            </a:r>
            <a:r>
              <a:rPr lang="en-US" altLang="en-US" b="1" dirty="0" err="1"/>
              <a:t>varchar</a:t>
            </a:r>
            <a:r>
              <a:rPr lang="en-US" altLang="en-US" b="1" dirty="0"/>
              <a:t> 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i="1" dirty="0"/>
              <a:t>tot_cred </a:t>
            </a:r>
            <a:r>
              <a:rPr lang="en-US" altLang="en-US" b="1" dirty="0"/>
              <a:t>numeric </a:t>
            </a:r>
            <a:r>
              <a:rPr lang="en-US" altLang="en-US" dirty="0"/>
              <a:t>(3,0) </a:t>
            </a:r>
            <a:r>
              <a:rPr lang="en-US" altLang="en-US" b="1" dirty="0"/>
              <a:t>default </a:t>
            </a:r>
            <a:r>
              <a:rPr lang="en-US" altLang="en-US" dirty="0"/>
              <a:t>0,</a:t>
            </a:r>
            <a:br>
              <a:rPr lang="en-US" altLang="en-US" dirty="0"/>
            </a:br>
            <a:r>
              <a:rPr lang="en-US" altLang="en-US" b="1" dirty="0"/>
              <a:t>primary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))</a:t>
            </a:r>
          </a:p>
          <a:p>
            <a:r>
              <a:rPr lang="en-US" altLang="en-US" b="1" dirty="0"/>
              <a:t>create index </a:t>
            </a:r>
            <a:r>
              <a:rPr lang="en-US" altLang="en-US" i="1" dirty="0" err="1"/>
              <a:t>studentID_index</a:t>
            </a:r>
            <a:r>
              <a:rPr lang="en-US" altLang="en-US" i="1" dirty="0"/>
              <a:t> </a:t>
            </a:r>
            <a:r>
              <a:rPr lang="en-US" altLang="en-US" b="1" dirty="0"/>
              <a:t>on </a:t>
            </a:r>
            <a:r>
              <a:rPr lang="en-US" altLang="en-US" i="1" dirty="0"/>
              <a:t>student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The query:</a:t>
            </a:r>
          </a:p>
          <a:p>
            <a:pPr>
              <a:buNone/>
            </a:pPr>
            <a:r>
              <a:rPr lang="en-US" altLang="en-US" b="1" dirty="0"/>
              <a:t>            select * </a:t>
            </a:r>
            <a:br>
              <a:rPr lang="en-US" altLang="en-US" b="1" dirty="0"/>
            </a:br>
            <a:r>
              <a:rPr lang="en-US" altLang="en-US" b="1" dirty="0"/>
              <a:t>       from </a:t>
            </a:r>
            <a:r>
              <a:rPr lang="en-US" altLang="en-US" dirty="0"/>
              <a:t> </a:t>
            </a:r>
            <a:r>
              <a:rPr lang="en-US" altLang="en-US" i="1" dirty="0"/>
              <a:t>student</a:t>
            </a:r>
            <a:br>
              <a:rPr lang="en-US" altLang="en-US" i="1" dirty="0"/>
            </a:br>
            <a:r>
              <a:rPr lang="en-US" altLang="en-US" i="1" dirty="0"/>
              <a:t>       </a:t>
            </a:r>
            <a:r>
              <a:rPr lang="en-US" altLang="en-US" b="1" dirty="0"/>
              <a:t>where </a:t>
            </a:r>
            <a:r>
              <a:rPr lang="en-US" altLang="en-US" i="1" dirty="0"/>
              <a:t> ID = </a:t>
            </a:r>
            <a:r>
              <a:rPr lang="en-US" altLang="en-US" dirty="0"/>
              <a:t>'12345'</a:t>
            </a:r>
          </a:p>
          <a:p>
            <a:pPr>
              <a:buNone/>
            </a:pPr>
            <a:r>
              <a:rPr lang="en-US" altLang="en-US" dirty="0"/>
              <a:t>     can be executed by using the index to find the required record,  without looking at all records of </a:t>
            </a:r>
            <a:r>
              <a:rPr lang="en-US" altLang="en-US" i="1" dirty="0"/>
              <a:t>student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18292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1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Functions, Procedures, Triggers</a:t>
            </a:r>
            <a:endParaRPr lang="en-US" altLang="en-US" sz="2400" i="1" dirty="0">
              <a:solidFill>
                <a:schemeClr val="bg1"/>
              </a:solidFill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A26C48E-B21B-554E-9C60-F3E90DAAA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31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6</a:t>
            </a:r>
          </a:p>
        </p:txBody>
      </p:sp>
    </p:spTree>
    <p:extLst>
      <p:ext uri="{BB962C8B-B14F-4D97-AF65-F5344CB8AC3E}">
        <p14:creationId xmlns:p14="http://schemas.microsoft.com/office/powerpoint/2010/main" val="1634905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29879" y="2664652"/>
            <a:ext cx="5671930" cy="1430271"/>
          </a:xfrm>
        </p:spPr>
        <p:txBody>
          <a:bodyPr/>
          <a:lstStyle/>
          <a:p>
            <a:pPr>
              <a:buFont typeface="Monotype Sorts" charset="2"/>
              <a:buNone/>
              <a:defRPr/>
            </a:pPr>
            <a:r>
              <a:rPr lang="en-US" altLang="en-US" sz="3200" b="1" dirty="0">
                <a:solidFill>
                  <a:srgbClr val="002060"/>
                </a:solidFill>
                <a:latin typeface="+mj-lt"/>
              </a:rPr>
              <a:t>Functions and Procedures</a:t>
            </a:r>
          </a:p>
        </p:txBody>
      </p:sp>
      <p:sp>
        <p:nvSpPr>
          <p:cNvPr id="54275" name="Rectangle 4"/>
          <p:cNvSpPr>
            <a:spLocks noChangeArrowheads="1"/>
          </p:cNvSpPr>
          <p:nvPr/>
        </p:nvSpPr>
        <p:spPr bwMode="auto">
          <a:xfrm>
            <a:off x="2959100" y="-763588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725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Functions and Procedures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5063"/>
            <a:ext cx="7692069" cy="4876800"/>
          </a:xfrm>
        </p:spPr>
        <p:txBody>
          <a:bodyPr/>
          <a:lstStyle/>
          <a:p>
            <a:r>
              <a:rPr lang="en-US" altLang="en-US" dirty="0"/>
              <a:t>Functions and procedures allow  “business logic”  to be stored in the database and executed from SQL statements.</a:t>
            </a:r>
          </a:p>
          <a:p>
            <a:r>
              <a:rPr lang="en-US" altLang="en-US" dirty="0"/>
              <a:t>These can be defined either by the procedural component of SQL or  by an </a:t>
            </a:r>
            <a:r>
              <a:rPr lang="en-US" altLang="en-US" dirty="0">
                <a:solidFill>
                  <a:srgbClr val="FF0000"/>
                </a:solidFill>
              </a:rPr>
              <a:t>external programming language such as Java, C, or C++.</a:t>
            </a:r>
          </a:p>
          <a:p>
            <a:r>
              <a:rPr lang="en-US" altLang="en-US" dirty="0"/>
              <a:t>The syntax we present here is defined by the SQL standard.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Most databases implement nonstandard versions of this syntax.</a:t>
            </a:r>
          </a:p>
          <a:p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2CB9BE-C055-E344-8F00-652182442BDA}"/>
              </a:ext>
            </a:extLst>
          </p:cNvPr>
          <p:cNvSpPr txBox="1"/>
          <p:nvPr/>
        </p:nvSpPr>
        <p:spPr>
          <a:xfrm>
            <a:off x="782420" y="3684494"/>
            <a:ext cx="95686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Databases calling out of the DBMS runtime into external programs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creeps Grandpa Ferguson out.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External programs are often error prone or fail and this degrades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the DB integrity and performance.</a:t>
            </a:r>
          </a:p>
        </p:txBody>
      </p:sp>
    </p:spTree>
    <p:extLst>
      <p:ext uri="{BB962C8B-B14F-4D97-AF65-F5344CB8AC3E}">
        <p14:creationId xmlns:p14="http://schemas.microsoft.com/office/powerpoint/2010/main" val="822198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Declaring SQL Functions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3150"/>
            <a:ext cx="7775575" cy="4903788"/>
          </a:xfrm>
        </p:spPr>
        <p:txBody>
          <a:bodyPr/>
          <a:lstStyle/>
          <a:p>
            <a:pPr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dirty="0"/>
              <a:t>Define a function that, given the name of a department, returns the count of the number of instructors in that department.</a:t>
            </a:r>
          </a:p>
          <a:p>
            <a:pPr>
              <a:buNone/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sz="1600" b="1" dirty="0"/>
              <a:t>             </a:t>
            </a:r>
            <a:r>
              <a:rPr lang="en-US" altLang="en-US" b="1" dirty="0"/>
              <a:t>create function </a:t>
            </a:r>
            <a:r>
              <a:rPr lang="en-US" altLang="en-US" i="1" dirty="0" err="1"/>
              <a:t>dept_count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</a:t>
            </a:r>
            <a:r>
              <a:rPr lang="en-US" altLang="en-US" b="1" dirty="0"/>
              <a:t>varchar</a:t>
            </a:r>
            <a:r>
              <a:rPr lang="en-US" altLang="en-US" dirty="0"/>
              <a:t>(20))</a:t>
            </a:r>
            <a:br>
              <a:rPr lang="en-US" altLang="en-US" b="1" dirty="0"/>
            </a:br>
            <a:r>
              <a:rPr lang="en-US" altLang="en-US" sz="1600" b="1" dirty="0"/>
              <a:t>                </a:t>
            </a:r>
            <a:r>
              <a:rPr lang="en-US" altLang="en-US" b="1" dirty="0"/>
              <a:t>returns integer</a:t>
            </a:r>
            <a:br>
              <a:rPr lang="en-US" altLang="en-US" b="1" dirty="0"/>
            </a:br>
            <a:r>
              <a:rPr lang="en-US" altLang="en-US" b="1" dirty="0"/>
              <a:t>               begin</a:t>
            </a:r>
            <a:br>
              <a:rPr lang="en-US" altLang="en-US" b="1" dirty="0"/>
            </a:br>
            <a:r>
              <a:rPr lang="en-US" altLang="en-US" b="1" dirty="0"/>
              <a:t>               declare </a:t>
            </a:r>
            <a:r>
              <a:rPr lang="en-US" altLang="en-US" i="1" dirty="0" err="1"/>
              <a:t>d_count</a:t>
            </a:r>
            <a:r>
              <a:rPr lang="en-US" altLang="en-US" i="1" dirty="0"/>
              <a:t>  </a:t>
            </a:r>
            <a:r>
              <a:rPr lang="en-US" altLang="en-US" b="1" dirty="0"/>
              <a:t>integer;</a:t>
            </a:r>
            <a:br>
              <a:rPr lang="en-US" altLang="en-US" b="1" dirty="0"/>
            </a:br>
            <a:r>
              <a:rPr lang="en-US" altLang="en-US" b="1" dirty="0"/>
              <a:t>                      select count </a:t>
            </a:r>
            <a:r>
              <a:rPr lang="en-US" altLang="en-US" dirty="0"/>
              <a:t>(</a:t>
            </a:r>
            <a:r>
              <a:rPr lang="en-US" altLang="en-US" i="1" dirty="0"/>
              <a:t>* </a:t>
            </a:r>
            <a:r>
              <a:rPr lang="en-US" altLang="en-US" dirty="0"/>
              <a:t>) </a:t>
            </a:r>
            <a:r>
              <a:rPr lang="en-US" altLang="en-US" b="1" dirty="0"/>
              <a:t>into </a:t>
            </a:r>
            <a:r>
              <a:rPr lang="en-US" altLang="en-US" i="1" dirty="0" err="1"/>
              <a:t>d_count</a:t>
            </a:r>
            <a:br>
              <a:rPr lang="en-US" altLang="en-US" i="1" dirty="0"/>
            </a:br>
            <a:r>
              <a:rPr lang="en-US" altLang="en-US" i="1" dirty="0"/>
              <a:t>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instructor.dept_name</a:t>
            </a:r>
            <a:r>
              <a:rPr lang="en-US" altLang="en-US" i="1" dirty="0"/>
              <a:t> = </a:t>
            </a:r>
            <a:r>
              <a:rPr lang="en-US" altLang="en-US" i="1" dirty="0" err="1"/>
              <a:t>dept_name</a:t>
            </a:r>
            <a:br>
              <a:rPr lang="en-US" altLang="en-US" i="1" dirty="0"/>
            </a:br>
            <a:r>
              <a:rPr lang="en-US" altLang="en-US" i="1" dirty="0"/>
              <a:t>               </a:t>
            </a:r>
            <a:r>
              <a:rPr lang="en-US" altLang="en-US" b="1" dirty="0"/>
              <a:t>return </a:t>
            </a:r>
            <a:r>
              <a:rPr lang="en-US" altLang="en-US" i="1" dirty="0" err="1"/>
              <a:t>d_count</a:t>
            </a:r>
            <a:r>
              <a:rPr lang="en-US" altLang="en-US" i="1" dirty="0"/>
              <a:t>;</a:t>
            </a:r>
            <a:br>
              <a:rPr lang="en-US" altLang="en-US" i="1" dirty="0"/>
            </a:br>
            <a:r>
              <a:rPr lang="en-US" altLang="en-US" i="1" dirty="0"/>
              <a:t>       </a:t>
            </a:r>
            <a:r>
              <a:rPr lang="en-US" altLang="en-US" b="1" dirty="0"/>
              <a:t>end</a:t>
            </a:r>
          </a:p>
          <a:p>
            <a:pPr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dirty="0"/>
              <a:t>The function </a:t>
            </a:r>
            <a:r>
              <a:rPr lang="en-US" altLang="en-US" i="1" dirty="0" err="1"/>
              <a:t>dept_</a:t>
            </a:r>
            <a:r>
              <a:rPr lang="en-US" altLang="en-US" dirty="0" err="1"/>
              <a:t>count</a:t>
            </a:r>
            <a:r>
              <a:rPr lang="en-US" altLang="en-US" dirty="0"/>
              <a:t> can be used to find the department names and budget of all departments with more that 12 instructors.</a:t>
            </a:r>
          </a:p>
          <a:p>
            <a:pPr>
              <a:buNone/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</a:t>
            </a:r>
            <a:r>
              <a:rPr lang="en-US" altLang="en-US" i="1" dirty="0" err="1"/>
              <a:t>dept_name</a:t>
            </a:r>
            <a:r>
              <a:rPr lang="en-US" altLang="en-US" i="1" dirty="0"/>
              <a:t>, budget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</a:t>
            </a:r>
            <a:r>
              <a:rPr lang="en-US" altLang="en-US" i="1" dirty="0"/>
              <a:t> department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 err="1"/>
              <a:t>dept_</a:t>
            </a:r>
            <a:r>
              <a:rPr lang="en-US" altLang="en-US" dirty="0" err="1"/>
              <a:t>count</a:t>
            </a:r>
            <a:r>
              <a:rPr lang="en-US" altLang="en-US" dirty="0"/>
              <a:t> (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</a:t>
            </a:r>
            <a:r>
              <a:rPr lang="en-US" altLang="en-US" dirty="0"/>
              <a:t>) &gt; 12</a:t>
            </a:r>
            <a:endParaRPr lang="en-US" altLang="en-US" i="1" dirty="0"/>
          </a:p>
        </p:txBody>
      </p:sp>
    </p:spTree>
    <p:extLst>
      <p:ext uri="{BB962C8B-B14F-4D97-AF65-F5344CB8AC3E}">
        <p14:creationId xmlns:p14="http://schemas.microsoft.com/office/powerpoint/2010/main" val="356378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Table Functions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0301"/>
            <a:ext cx="8362950" cy="5508625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The SQL standard supports functions that can return tables as results; such functions are called </a:t>
            </a:r>
            <a:r>
              <a:rPr lang="en-US" altLang="en-US" b="1" dirty="0">
                <a:solidFill>
                  <a:srgbClr val="002060"/>
                </a:solidFill>
              </a:rPr>
              <a:t>table functions</a:t>
            </a:r>
          </a:p>
          <a:p>
            <a:pPr>
              <a:defRPr/>
            </a:pPr>
            <a:r>
              <a:rPr lang="en-US" altLang="en-US" dirty="0"/>
              <a:t>Example: Return all instructors in a given department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/>
              <a:t>	</a:t>
            </a:r>
            <a:r>
              <a:rPr lang="en-US" altLang="en-US" b="1" dirty="0"/>
              <a:t>create</a:t>
            </a:r>
            <a:r>
              <a:rPr lang="en-US" altLang="en-US" dirty="0"/>
              <a:t> </a:t>
            </a:r>
            <a:r>
              <a:rPr lang="en-US" altLang="en-US" b="1" dirty="0"/>
              <a:t>function</a:t>
            </a:r>
            <a:r>
              <a:rPr lang="en-US" altLang="en-US" dirty="0"/>
              <a:t> </a:t>
            </a:r>
            <a:r>
              <a:rPr lang="en-US" altLang="en-US" i="1" dirty="0" err="1"/>
              <a:t>instructor_of</a:t>
            </a:r>
            <a:r>
              <a:rPr lang="en-US" altLang="en-US" dirty="0"/>
              <a:t> (</a:t>
            </a:r>
            <a:r>
              <a:rPr lang="en-US" altLang="en-US" i="1" dirty="0"/>
              <a:t>dept_name</a:t>
            </a:r>
            <a:r>
              <a:rPr lang="en-US" altLang="en-US" dirty="0"/>
              <a:t> </a:t>
            </a:r>
            <a:r>
              <a:rPr lang="en-US" altLang="en-US" b="1" dirty="0"/>
              <a:t>char</a:t>
            </a:r>
            <a:r>
              <a:rPr lang="en-US" altLang="en-US" dirty="0"/>
              <a:t>(20))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/>
              <a:t>		</a:t>
            </a:r>
            <a:r>
              <a:rPr lang="en-US" altLang="en-US" b="1" dirty="0"/>
              <a:t>returns</a:t>
            </a:r>
            <a:r>
              <a:rPr lang="en-US" altLang="en-US" dirty="0"/>
              <a:t> </a:t>
            </a:r>
            <a:r>
              <a:rPr lang="en-US" altLang="en-US" b="1" dirty="0"/>
              <a:t>table  </a:t>
            </a:r>
            <a:r>
              <a:rPr lang="en-US" altLang="en-US" dirty="0"/>
              <a:t>(</a:t>
            </a:r>
            <a:r>
              <a:rPr lang="en-US" altLang="en-US" b="1" dirty="0"/>
              <a:t> </a:t>
            </a:r>
            <a:r>
              <a:rPr lang="en-US" altLang="en-US" dirty="0"/>
              <a:t> 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/>
              <a:t>                        </a:t>
            </a:r>
            <a:r>
              <a:rPr lang="en-US" altLang="en-US" i="1" dirty="0"/>
              <a:t>ID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	          </a:t>
            </a:r>
            <a:r>
              <a:rPr lang="en-US" altLang="en-US" i="1" dirty="0"/>
              <a:t>name</a:t>
            </a:r>
            <a:r>
              <a:rPr lang="en-US" altLang="en-US" dirty="0"/>
              <a:t>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    </a:t>
            </a:r>
            <a:r>
              <a:rPr lang="en-US" altLang="en-US" i="1" dirty="0"/>
              <a:t>dept_name</a:t>
            </a:r>
            <a:r>
              <a:rPr lang="en-US" altLang="en-US" dirty="0"/>
              <a:t>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	          </a:t>
            </a:r>
            <a:r>
              <a:rPr lang="en-US" altLang="en-US" i="1" dirty="0"/>
              <a:t>salary</a:t>
            </a:r>
            <a:r>
              <a:rPr lang="en-US" altLang="en-US" dirty="0"/>
              <a:t> </a:t>
            </a:r>
            <a:r>
              <a:rPr lang="en-US" altLang="en-US" b="1" dirty="0"/>
              <a:t>numeric</a:t>
            </a:r>
            <a:r>
              <a:rPr lang="en-US" altLang="en-US" dirty="0"/>
              <a:t>(8,2))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/>
              <a:t>	         </a:t>
            </a:r>
            <a:r>
              <a:rPr lang="en-US" altLang="en-US" b="1" dirty="0"/>
              <a:t>return</a:t>
            </a:r>
            <a:r>
              <a:rPr lang="en-US" altLang="en-US" dirty="0"/>
              <a:t> </a:t>
            </a:r>
            <a:r>
              <a:rPr lang="en-US" altLang="en-US" b="1" dirty="0"/>
              <a:t>table</a:t>
            </a:r>
            <a:br>
              <a:rPr lang="en-US" altLang="en-US" dirty="0"/>
            </a:br>
            <a:r>
              <a:rPr lang="en-US" altLang="en-US" dirty="0"/>
              <a:t>	         (</a:t>
            </a:r>
            <a:r>
              <a:rPr lang="en-US" altLang="en-US" b="1" dirty="0"/>
              <a:t>select</a:t>
            </a:r>
            <a:r>
              <a:rPr lang="en-US" altLang="en-US" dirty="0"/>
              <a:t> </a:t>
            </a:r>
            <a:r>
              <a:rPr lang="en-US" altLang="en-US" i="1" dirty="0"/>
              <a:t>ID, name, dept_name, salary</a:t>
            </a:r>
            <a:br>
              <a:rPr lang="en-US" altLang="en-US" dirty="0"/>
            </a:br>
            <a:r>
              <a:rPr lang="en-US" altLang="en-US" dirty="0"/>
              <a:t>	          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dirty="0"/>
              <a:t>	          </a:t>
            </a:r>
            <a:r>
              <a:rPr lang="en-US" altLang="en-US" b="1" dirty="0"/>
              <a:t>where</a:t>
            </a:r>
            <a:r>
              <a:rPr lang="en-US" altLang="en-US" i="1" dirty="0"/>
              <a:t> </a:t>
            </a:r>
            <a:r>
              <a:rPr lang="en-US" altLang="en-US" i="1" dirty="0" err="1"/>
              <a:t>instructor.dept_name</a:t>
            </a:r>
            <a:r>
              <a:rPr lang="en-US" altLang="en-US" i="1" dirty="0"/>
              <a:t> = </a:t>
            </a:r>
            <a:r>
              <a:rPr lang="en-US" altLang="en-US" i="1" dirty="0" err="1"/>
              <a:t>instructor_of.dept_name</a:t>
            </a:r>
            <a:r>
              <a:rPr lang="en-US" altLang="en-US" dirty="0"/>
              <a:t>)</a:t>
            </a:r>
          </a:p>
          <a:p>
            <a:pPr>
              <a:defRPr/>
            </a:pPr>
            <a:r>
              <a:rPr lang="en-US" altLang="en-US" dirty="0"/>
              <a:t>Usage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/>
              <a:t>		</a:t>
            </a:r>
            <a:r>
              <a:rPr lang="en-US" altLang="en-US" b="1" dirty="0"/>
              <a:t>select *</a:t>
            </a:r>
            <a:br>
              <a:rPr lang="en-US" altLang="en-US" b="1" dirty="0"/>
            </a:br>
            <a:r>
              <a:rPr lang="en-US" altLang="en-US" b="1" dirty="0"/>
              <a:t>	from table </a:t>
            </a:r>
            <a:r>
              <a:rPr lang="en-US" altLang="en-US" dirty="0"/>
              <a:t>(</a:t>
            </a:r>
            <a:r>
              <a:rPr lang="en-US" altLang="en-US" i="1" dirty="0" err="1"/>
              <a:t>instructor_of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ja-JP" dirty="0"/>
              <a:t>'Music'))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70068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SQL Procedures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2" y="1093791"/>
            <a:ext cx="7780845" cy="4903787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</a:t>
            </a:r>
            <a:r>
              <a:rPr lang="en-US" altLang="en-US" i="1" dirty="0" err="1"/>
              <a:t>dept_count</a:t>
            </a:r>
            <a:r>
              <a:rPr lang="en-US" altLang="en-US" i="1" dirty="0"/>
              <a:t> </a:t>
            </a:r>
            <a:r>
              <a:rPr lang="en-US" altLang="en-US" dirty="0"/>
              <a:t>function could instead be written as procedure: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create procedure </a:t>
            </a:r>
            <a:r>
              <a:rPr lang="en-US" altLang="en-US" i="1" dirty="0" err="1"/>
              <a:t>dept_count_proc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en-US" b="1" dirty="0"/>
              <a:t>in </a:t>
            </a:r>
            <a:r>
              <a:rPr lang="en-US" altLang="en-US" i="1" dirty="0"/>
              <a:t>dept_name </a:t>
            </a:r>
            <a:r>
              <a:rPr lang="en-US" altLang="en-US" b="1" dirty="0" err="1"/>
              <a:t>varchar</a:t>
            </a:r>
            <a:r>
              <a:rPr lang="en-US" altLang="en-US" dirty="0"/>
              <a:t>(20), </a:t>
            </a:r>
            <a:br>
              <a:rPr lang="en-US" altLang="en-US" dirty="0"/>
            </a:br>
            <a:r>
              <a:rPr lang="en-US" altLang="en-US" dirty="0"/>
              <a:t>                                                           </a:t>
            </a:r>
            <a:r>
              <a:rPr lang="en-US" altLang="en-US" b="1" dirty="0"/>
              <a:t>out </a:t>
            </a:r>
            <a:r>
              <a:rPr lang="en-US" altLang="en-US" i="1" dirty="0" err="1"/>
              <a:t>d_count</a:t>
            </a:r>
            <a:r>
              <a:rPr lang="en-US" altLang="en-US" i="1" dirty="0"/>
              <a:t> </a:t>
            </a:r>
            <a:r>
              <a:rPr lang="en-US" altLang="en-US" b="1" dirty="0"/>
              <a:t>integer)</a:t>
            </a:r>
            <a:br>
              <a:rPr lang="en-US" altLang="en-US" b="1" dirty="0"/>
            </a:br>
            <a:r>
              <a:rPr lang="en-US" altLang="en-US" b="1" dirty="0"/>
              <a:t>   begin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       select count</a:t>
            </a:r>
            <a:r>
              <a:rPr lang="en-US" altLang="en-US" dirty="0"/>
              <a:t>(</a:t>
            </a:r>
            <a:r>
              <a:rPr lang="en-US" altLang="en-US" i="1" dirty="0"/>
              <a:t>*</a:t>
            </a:r>
            <a:r>
              <a:rPr lang="en-US" altLang="en-US" dirty="0"/>
              <a:t>) </a:t>
            </a:r>
            <a:r>
              <a:rPr lang="en-US" altLang="en-US" b="1" dirty="0"/>
              <a:t>into </a:t>
            </a:r>
            <a:r>
              <a:rPr lang="en-US" altLang="en-US" i="1" dirty="0" err="1"/>
              <a:t>d_count</a:t>
            </a:r>
            <a:br>
              <a:rPr lang="en-US" altLang="en-US" i="1" dirty="0"/>
            </a:br>
            <a:r>
              <a:rPr lang="en-US" altLang="en-US" i="1" dirty="0"/>
              <a:t>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instructor.dept_name</a:t>
            </a:r>
            <a:r>
              <a:rPr lang="en-US" altLang="en-US" i="1" dirty="0"/>
              <a:t> = </a:t>
            </a:r>
            <a:r>
              <a:rPr lang="en-US" altLang="en-US" i="1" dirty="0" err="1"/>
              <a:t>dept_count_proc.dept_name</a:t>
            </a:r>
            <a:endParaRPr lang="en-US" altLang="en-US" i="1" dirty="0"/>
          </a:p>
          <a:p>
            <a:pPr>
              <a:buFont typeface="Monotype Sorts" charset="2"/>
              <a:buNone/>
            </a:pPr>
            <a:r>
              <a:rPr lang="en-US" altLang="en-US" i="1" dirty="0"/>
              <a:t>        </a:t>
            </a:r>
            <a:r>
              <a:rPr lang="en-US" altLang="en-US" b="1" dirty="0"/>
              <a:t>end</a:t>
            </a:r>
            <a:endParaRPr lang="en-US" altLang="en-US" dirty="0"/>
          </a:p>
          <a:p>
            <a:r>
              <a:rPr lang="en-US" altLang="en-US" dirty="0"/>
              <a:t>The keywords </a:t>
            </a:r>
            <a:r>
              <a:rPr lang="en-US" altLang="en-US" b="1" dirty="0"/>
              <a:t>in</a:t>
            </a:r>
            <a:r>
              <a:rPr lang="en-US" altLang="en-US" dirty="0"/>
              <a:t> and  </a:t>
            </a:r>
            <a:r>
              <a:rPr lang="en-US" altLang="en-US" b="1" dirty="0"/>
              <a:t>out  </a:t>
            </a:r>
            <a:r>
              <a:rPr lang="en-US" altLang="en-US" dirty="0"/>
              <a:t>are parameters that are expected to have values assigned to them and parameters whose values are set in the procedure in order to return results.</a:t>
            </a:r>
          </a:p>
          <a:p>
            <a:r>
              <a:rPr lang="en-US" altLang="en-US" dirty="0"/>
              <a:t>Procedures can be invoked either from an SQL procedure or from embedded SQL, using the </a:t>
            </a:r>
            <a:r>
              <a:rPr lang="en-US" altLang="en-US" b="1" dirty="0"/>
              <a:t>call</a:t>
            </a:r>
            <a:r>
              <a:rPr lang="en-US" altLang="en-US" dirty="0"/>
              <a:t> statement.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	declare </a:t>
            </a:r>
            <a:r>
              <a:rPr lang="en-US" altLang="en-US" i="1" dirty="0" err="1"/>
              <a:t>d_count</a:t>
            </a:r>
            <a:r>
              <a:rPr lang="en-US" altLang="en-US" i="1" dirty="0"/>
              <a:t> </a:t>
            </a:r>
            <a:r>
              <a:rPr lang="en-US" altLang="en-US" b="1" dirty="0"/>
              <a:t>integer</a:t>
            </a:r>
            <a:r>
              <a:rPr lang="en-US" altLang="en-US" dirty="0"/>
              <a:t>;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call </a:t>
            </a:r>
            <a:r>
              <a:rPr lang="en-US" altLang="en-US" i="1" dirty="0" err="1"/>
              <a:t>dept_count_proc</a:t>
            </a:r>
            <a:r>
              <a:rPr lang="en-US" altLang="en-US" dirty="0"/>
              <a:t>( </a:t>
            </a:r>
            <a:r>
              <a:rPr lang="en-US" altLang="ja-JP" dirty="0"/>
              <a:t>'Physics', </a:t>
            </a:r>
            <a:r>
              <a:rPr lang="en-US" altLang="ja-JP" i="1" dirty="0" err="1"/>
              <a:t>d_count</a:t>
            </a:r>
            <a:r>
              <a:rPr lang="en-US" altLang="ja-JP" dirty="0"/>
              <a:t>);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	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26988719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SQL Procedures (Cont.)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1"/>
            <a:ext cx="7638802" cy="1844719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Procedures and functions can be invoked also from dynamic SQL</a:t>
            </a:r>
          </a:p>
          <a:p>
            <a:r>
              <a:rPr lang="en-US" altLang="en-US" dirty="0"/>
              <a:t>SQL allows more than one procedure of the so long as the number of arguments of the procedures with the same name is different.</a:t>
            </a:r>
          </a:p>
          <a:p>
            <a:r>
              <a:rPr lang="en-US" altLang="en-US" dirty="0"/>
              <a:t>The name, along with the number of arguments, is used to identify the procedure. 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22261032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Language Constructs for Procedures &amp; Functions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0"/>
            <a:ext cx="7727580" cy="5074998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en-US" dirty="0"/>
              <a:t>SQL supports constructs that gives it almost all the power of a general-purpose programming language.</a:t>
            </a:r>
          </a:p>
          <a:p>
            <a:pPr lvl="1">
              <a:defRPr/>
            </a:pPr>
            <a:r>
              <a:rPr lang="en-US" altLang="en-US" dirty="0">
                <a:ea typeface="ＭＳ Ｐゴシック" pitchFamily="34" charset="-128"/>
              </a:rPr>
              <a:t>Warning: most database systems implement their own variant of the standard syntax below.</a:t>
            </a:r>
          </a:p>
          <a:p>
            <a:pPr>
              <a:defRPr/>
            </a:pPr>
            <a:r>
              <a:rPr lang="en-US" altLang="en-US" dirty="0"/>
              <a:t>Compound statement: </a:t>
            </a:r>
            <a:r>
              <a:rPr lang="en-US" altLang="en-US" b="1" dirty="0"/>
              <a:t>begin</a:t>
            </a:r>
            <a:r>
              <a:rPr lang="en-US" altLang="en-US" dirty="0"/>
              <a:t> … </a:t>
            </a:r>
            <a:r>
              <a:rPr lang="en-US" altLang="en-US" b="1" dirty="0"/>
              <a:t>end,</a:t>
            </a:r>
            <a:r>
              <a:rPr lang="en-US" altLang="en-US" dirty="0"/>
              <a:t> </a:t>
            </a:r>
          </a:p>
          <a:p>
            <a:pPr lvl="1">
              <a:defRPr/>
            </a:pPr>
            <a:r>
              <a:rPr lang="en-US" altLang="en-US" dirty="0">
                <a:ea typeface="ＭＳ Ｐゴシック" pitchFamily="34" charset="-128"/>
              </a:rPr>
              <a:t>May contain multiple SQL statements between </a:t>
            </a:r>
            <a:r>
              <a:rPr lang="en-US" altLang="en-US" b="1" dirty="0">
                <a:ea typeface="ＭＳ Ｐゴシック" pitchFamily="34" charset="-128"/>
              </a:rPr>
              <a:t>begin</a:t>
            </a:r>
            <a:r>
              <a:rPr lang="en-US" altLang="en-US" dirty="0">
                <a:ea typeface="ＭＳ Ｐゴシック" pitchFamily="34" charset="-128"/>
              </a:rPr>
              <a:t> and </a:t>
            </a:r>
            <a:r>
              <a:rPr lang="en-US" altLang="en-US" b="1" dirty="0">
                <a:ea typeface="ＭＳ Ｐゴシック" pitchFamily="34" charset="-128"/>
              </a:rPr>
              <a:t>end</a:t>
            </a:r>
            <a:r>
              <a:rPr lang="en-US" altLang="en-US" dirty="0">
                <a:ea typeface="ＭＳ Ｐゴシック" pitchFamily="34" charset="-128"/>
              </a:rPr>
              <a:t>.</a:t>
            </a:r>
          </a:p>
          <a:p>
            <a:pPr lvl="1">
              <a:defRPr/>
            </a:pPr>
            <a:r>
              <a:rPr lang="en-US" altLang="en-US" dirty="0">
                <a:ea typeface="ＭＳ Ｐゴシック" pitchFamily="34" charset="-128"/>
              </a:rPr>
              <a:t>Local variables can be declared within a compound statements</a:t>
            </a:r>
          </a:p>
          <a:p>
            <a:pPr>
              <a:defRPr/>
            </a:pPr>
            <a:r>
              <a:rPr lang="en-US" altLang="en-US" dirty="0"/>
              <a:t>While and repeat statements:</a:t>
            </a:r>
          </a:p>
          <a:p>
            <a:pPr lvl="1">
              <a:defRPr/>
            </a:pPr>
            <a:r>
              <a:rPr lang="en-US" altLang="en-US" dirty="0">
                <a:ea typeface="ＭＳ Ｐゴシック" pitchFamily="34" charset="-128"/>
              </a:rPr>
              <a:t>  </a:t>
            </a:r>
            <a:r>
              <a:rPr lang="en-US" altLang="en-US" b="1" dirty="0">
                <a:ea typeface="ＭＳ Ｐゴシック" pitchFamily="34" charset="-128"/>
              </a:rPr>
              <a:t>while</a:t>
            </a:r>
            <a:r>
              <a:rPr lang="en-US" altLang="en-US" dirty="0">
                <a:ea typeface="ＭＳ Ｐゴシック" pitchFamily="34" charset="-128"/>
              </a:rPr>
              <a:t> </a:t>
            </a:r>
            <a:r>
              <a:rPr lang="en-US" altLang="en-US" dirty="0" err="1">
                <a:ea typeface="ＭＳ Ｐゴシック" pitchFamily="34" charset="-128"/>
              </a:rPr>
              <a:t>boolean</a:t>
            </a:r>
            <a:r>
              <a:rPr lang="en-US" altLang="en-US" dirty="0">
                <a:ea typeface="ＭＳ Ｐゴシック" pitchFamily="34" charset="-128"/>
              </a:rPr>
              <a:t> expression  </a:t>
            </a:r>
            <a:r>
              <a:rPr lang="en-US" altLang="en-US" b="1" dirty="0">
                <a:ea typeface="ＭＳ Ｐゴシック" pitchFamily="34" charset="-128"/>
              </a:rPr>
              <a:t>do</a:t>
            </a:r>
          </a:p>
          <a:p>
            <a:pPr lvl="2">
              <a:lnSpc>
                <a:spcPct val="70000"/>
              </a:lnSpc>
              <a:buFont typeface="Webdings" panose="05030102010509060703" pitchFamily="18" charset="2"/>
              <a:buNone/>
              <a:defRPr/>
            </a:pPr>
            <a:r>
              <a:rPr lang="en-US" altLang="en-US" dirty="0">
                <a:ea typeface="ＭＳ Ｐゴシック" pitchFamily="34" charset="-128"/>
              </a:rPr>
              <a:t>           sequence of statements ;</a:t>
            </a:r>
          </a:p>
          <a:p>
            <a:pPr lvl="1">
              <a:lnSpc>
                <a:spcPct val="70000"/>
              </a:lnSpc>
              <a:buFont typeface="Monotype Sorts" charset="2"/>
              <a:buNone/>
              <a:defRPr/>
            </a:pPr>
            <a:r>
              <a:rPr lang="en-US" altLang="en-US" dirty="0">
                <a:ea typeface="ＭＳ Ｐゴシック" pitchFamily="34" charset="-128"/>
              </a:rPr>
              <a:t>		</a:t>
            </a:r>
            <a:r>
              <a:rPr lang="en-US" altLang="en-US" b="1" dirty="0">
                <a:ea typeface="ＭＳ Ｐゴシック" pitchFamily="34" charset="-128"/>
              </a:rPr>
              <a:t>end while</a:t>
            </a:r>
          </a:p>
          <a:p>
            <a:pPr lvl="1">
              <a:lnSpc>
                <a:spcPct val="70000"/>
              </a:lnSpc>
              <a:buFont typeface="Monotype Sorts" charset="2"/>
              <a:buNone/>
              <a:defRPr/>
            </a:pPr>
            <a:r>
              <a:rPr lang="en-US" altLang="en-US" sz="800" dirty="0">
                <a:ea typeface="ＭＳ Ｐゴシック" pitchFamily="34" charset="-128"/>
              </a:rPr>
              <a:t> </a:t>
            </a:r>
          </a:p>
          <a:p>
            <a:pPr lvl="1">
              <a:defRPr/>
            </a:pPr>
            <a:r>
              <a:rPr lang="en-US" altLang="en-US" dirty="0">
                <a:ea typeface="ＭＳ Ｐゴシック" pitchFamily="34" charset="-128"/>
              </a:rPr>
              <a:t> </a:t>
            </a:r>
            <a:r>
              <a:rPr lang="en-US" altLang="en-US" b="1" dirty="0">
                <a:ea typeface="ＭＳ Ｐゴシック" pitchFamily="34" charset="-128"/>
              </a:rPr>
              <a:t>repeat</a:t>
            </a:r>
          </a:p>
          <a:p>
            <a:pPr lvl="2">
              <a:lnSpc>
                <a:spcPct val="70000"/>
              </a:lnSpc>
              <a:buFont typeface="Monotype Sorts" charset="2"/>
              <a:buNone/>
              <a:defRPr/>
            </a:pPr>
            <a:r>
              <a:rPr lang="en-US" altLang="en-US" dirty="0">
                <a:ea typeface="ＭＳ Ｐゴシック" pitchFamily="34" charset="-128"/>
              </a:rPr>
              <a:t>         sequence of statements ;</a:t>
            </a:r>
          </a:p>
          <a:p>
            <a:pPr lvl="1">
              <a:lnSpc>
                <a:spcPct val="70000"/>
              </a:lnSpc>
              <a:buFont typeface="Monotype Sorts" charset="2"/>
              <a:buNone/>
              <a:defRPr/>
            </a:pPr>
            <a:r>
              <a:rPr lang="en-US" altLang="en-US" dirty="0">
                <a:ea typeface="ＭＳ Ｐゴシック" pitchFamily="34" charset="-128"/>
              </a:rPr>
              <a:t>		until </a:t>
            </a:r>
            <a:r>
              <a:rPr lang="en-US" altLang="en-US" dirty="0" err="1">
                <a:ea typeface="ＭＳ Ｐゴシック" pitchFamily="34" charset="-128"/>
              </a:rPr>
              <a:t>boolean</a:t>
            </a:r>
            <a:r>
              <a:rPr lang="en-US" altLang="en-US" dirty="0">
                <a:ea typeface="ＭＳ Ｐゴシック" pitchFamily="34" charset="-128"/>
              </a:rPr>
              <a:t> expression </a:t>
            </a:r>
          </a:p>
          <a:p>
            <a:pPr lvl="1">
              <a:lnSpc>
                <a:spcPct val="70000"/>
              </a:lnSpc>
              <a:buFont typeface="Monotype Sorts" charset="2"/>
              <a:buNone/>
              <a:defRPr/>
            </a:pPr>
            <a:r>
              <a:rPr lang="en-US" altLang="en-US" dirty="0">
                <a:ea typeface="ＭＳ Ｐゴシック" pitchFamily="34" charset="-128"/>
              </a:rPr>
              <a:t>		</a:t>
            </a:r>
            <a:r>
              <a:rPr lang="en-US" altLang="en-US" b="1" dirty="0">
                <a:ea typeface="ＭＳ Ｐゴシック" pitchFamily="34" charset="-128"/>
              </a:rPr>
              <a:t>end repeat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77794460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Language Constructs (Cont.)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5064"/>
            <a:ext cx="7734300" cy="490378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b="1" dirty="0">
                <a:latin typeface="Tahoma" panose="020B0604030504040204" pitchFamily="34" charset="0"/>
              </a:rPr>
              <a:t>For</a:t>
            </a:r>
            <a:r>
              <a:rPr lang="en-US" altLang="en-US" dirty="0">
                <a:latin typeface="Tahoma" panose="020B0604030504040204" pitchFamily="34" charset="0"/>
              </a:rPr>
              <a:t> loop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latin typeface="Tahoma" panose="020B0604030504040204" pitchFamily="34" charset="0"/>
                <a:ea typeface="ＭＳ Ｐゴシック" panose="020B0600070205080204" pitchFamily="34" charset="-128"/>
              </a:rPr>
              <a:t>Permits iteration over all results of a query</a:t>
            </a:r>
          </a:p>
          <a:p>
            <a:r>
              <a:rPr lang="en-US" altLang="en-US" dirty="0">
                <a:latin typeface="Tahoma" panose="020B0604030504040204" pitchFamily="34" charset="0"/>
              </a:rPr>
              <a:t>Example:   Find the budget of all departments</a:t>
            </a:r>
            <a:br>
              <a:rPr lang="en-US" altLang="en-US" dirty="0">
                <a:latin typeface="Tahoma" panose="020B0604030504040204" pitchFamily="34" charset="0"/>
              </a:rPr>
            </a:br>
            <a:br>
              <a:rPr lang="en-US" altLang="en-US" dirty="0">
                <a:latin typeface="Tahoma" panose="020B0604030504040204" pitchFamily="34" charset="0"/>
              </a:rPr>
            </a:br>
            <a:r>
              <a:rPr lang="en-US" altLang="en-US" dirty="0">
                <a:latin typeface="Tahoma" panose="020B0604030504040204" pitchFamily="34" charset="0"/>
              </a:rPr>
              <a:t>  </a:t>
            </a:r>
            <a:r>
              <a:rPr lang="en-US" altLang="en-US" b="1" dirty="0"/>
              <a:t>declare </a:t>
            </a:r>
            <a:r>
              <a:rPr lang="en-US" altLang="en-US" i="1" dirty="0"/>
              <a:t>n  </a:t>
            </a:r>
            <a:r>
              <a:rPr lang="en-US" altLang="en-US" b="1" dirty="0"/>
              <a:t>integer default </a:t>
            </a:r>
            <a:r>
              <a:rPr lang="en-US" altLang="en-US" dirty="0"/>
              <a:t>0;</a:t>
            </a:r>
            <a:br>
              <a:rPr lang="en-US" altLang="en-US" dirty="0"/>
            </a:br>
            <a:r>
              <a:rPr lang="en-US" altLang="en-US" dirty="0"/>
              <a:t>  </a:t>
            </a:r>
            <a:r>
              <a:rPr lang="en-US" altLang="en-US" b="1" dirty="0"/>
              <a:t>for </a:t>
            </a:r>
            <a:r>
              <a:rPr lang="en-US" altLang="en-US" i="1" dirty="0"/>
              <a:t>r  </a:t>
            </a:r>
            <a:r>
              <a:rPr lang="en-US" altLang="en-US" b="1" dirty="0"/>
              <a:t>as</a:t>
            </a:r>
            <a:br>
              <a:rPr lang="en-US" altLang="en-US" b="1" dirty="0"/>
            </a:br>
            <a:r>
              <a:rPr lang="en-US" altLang="en-US" b="1" dirty="0"/>
              <a:t>         select </a:t>
            </a:r>
            <a:r>
              <a:rPr lang="en-US" altLang="en-US" i="1" dirty="0"/>
              <a:t>budget </a:t>
            </a:r>
            <a:r>
              <a:rPr lang="en-US" altLang="en-US" b="1" dirty="0"/>
              <a:t>from </a:t>
            </a:r>
            <a:r>
              <a:rPr lang="en-US" altLang="en-US" i="1" dirty="0"/>
              <a:t>department                                                     	</a:t>
            </a: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= 'Music' 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b="1" dirty="0"/>
              <a:t>do</a:t>
            </a:r>
            <a:br>
              <a:rPr lang="en-US" altLang="en-US" b="1" dirty="0"/>
            </a:br>
            <a:r>
              <a:rPr lang="en-US" altLang="en-US" b="1" dirty="0"/>
              <a:t>	       set </a:t>
            </a:r>
            <a:r>
              <a:rPr lang="en-US" altLang="en-US" i="1" dirty="0"/>
              <a:t>n </a:t>
            </a:r>
            <a:r>
              <a:rPr lang="en-US" altLang="en-US" dirty="0"/>
              <a:t>= </a:t>
            </a:r>
            <a:r>
              <a:rPr lang="en-US" altLang="en-US" i="1" dirty="0"/>
              <a:t>n </a:t>
            </a:r>
            <a:r>
              <a:rPr lang="en-US" altLang="en-US" dirty="0"/>
              <a:t>+ </a:t>
            </a:r>
            <a:r>
              <a:rPr lang="en-US" altLang="en-US" dirty="0" err="1"/>
              <a:t>r.</a:t>
            </a:r>
            <a:r>
              <a:rPr lang="en-US" altLang="en-US" i="1" dirty="0" err="1"/>
              <a:t>budget</a:t>
            </a:r>
            <a:br>
              <a:rPr lang="en-US" altLang="en-US" i="1" dirty="0"/>
            </a:br>
            <a:r>
              <a:rPr lang="en-US" altLang="en-US" i="1" dirty="0"/>
              <a:t>   </a:t>
            </a:r>
            <a:r>
              <a:rPr lang="en-US" altLang="en-US" b="1" dirty="0"/>
              <a:t>end for</a:t>
            </a: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4049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Today’s Agenda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4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013012"/>
            <a:ext cx="11778953" cy="5248087"/>
          </a:xfrm>
        </p:spPr>
        <p:txBody>
          <a:bodyPr>
            <a:noAutofit/>
          </a:bodyPr>
          <a:lstStyle/>
          <a:p>
            <a:r>
              <a:rPr lang="en-US" dirty="0"/>
              <a:t>Course schedule and assignments.</a:t>
            </a:r>
          </a:p>
          <a:p>
            <a:r>
              <a:rPr lang="en-US" dirty="0"/>
              <a:t>Questions/answers.</a:t>
            </a:r>
          </a:p>
          <a:p>
            <a:r>
              <a:rPr lang="en-US" dirty="0"/>
              <a:t>Course schedule as we know it.</a:t>
            </a:r>
          </a:p>
          <a:p>
            <a:r>
              <a:rPr lang="en-US" dirty="0"/>
              <a:t>Continuing Module I – ER Models, Relational Algebra, SQL</a:t>
            </a:r>
          </a:p>
          <a:p>
            <a:pPr lvl="1"/>
            <a:r>
              <a:rPr lang="en-US" dirty="0"/>
              <a:t>SQL: </a:t>
            </a:r>
          </a:p>
          <a:p>
            <a:pPr lvl="2"/>
            <a:r>
              <a:rPr lang="en-US" dirty="0"/>
              <a:t>Some miscellaneous concepts: Recursion, domains, types, ... ...</a:t>
            </a:r>
          </a:p>
          <a:p>
            <a:pPr lvl="2"/>
            <a:r>
              <a:rPr lang="en-US" dirty="0"/>
              <a:t>Quick look at indexes.</a:t>
            </a:r>
          </a:p>
          <a:p>
            <a:pPr lvl="2"/>
            <a:r>
              <a:rPr lang="en-US" dirty="0"/>
              <a:t>Functions, procedures, triggers, ... ...</a:t>
            </a:r>
          </a:p>
          <a:p>
            <a:pPr lvl="2"/>
            <a:r>
              <a:rPr lang="en-US" dirty="0"/>
              <a:t>Authorization.</a:t>
            </a:r>
          </a:p>
          <a:p>
            <a:pPr lvl="1"/>
            <a:r>
              <a:rPr lang="en-US" dirty="0"/>
              <a:t>Entity-Relationship Modeling:</a:t>
            </a:r>
          </a:p>
          <a:p>
            <a:pPr lvl="2"/>
            <a:r>
              <a:rPr lang="en-US" dirty="0"/>
              <a:t>Weak Entity Sets</a:t>
            </a:r>
          </a:p>
          <a:p>
            <a:pPr lvl="2"/>
            <a:r>
              <a:rPr lang="en-US" dirty="0"/>
              <a:t>Inheritance</a:t>
            </a:r>
          </a:p>
          <a:p>
            <a:pPr lvl="1"/>
            <a:r>
              <a:rPr lang="en-US" dirty="0"/>
              <a:t>Some worked examples.</a:t>
            </a:r>
          </a:p>
        </p:txBody>
      </p:sp>
    </p:spTree>
    <p:extLst>
      <p:ext uri="{BB962C8B-B14F-4D97-AF65-F5344CB8AC3E}">
        <p14:creationId xmlns:p14="http://schemas.microsoft.com/office/powerpoint/2010/main" val="30433678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Language Constructs – if-then-else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1"/>
            <a:ext cx="8119618" cy="4903787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Conditional statements  (</a:t>
            </a:r>
            <a:r>
              <a:rPr lang="en-US" altLang="en-US" b="1" dirty="0"/>
              <a:t>if-then-else</a:t>
            </a:r>
            <a:r>
              <a:rPr lang="en-US" altLang="en-US" dirty="0"/>
              <a:t>)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              </a:t>
            </a:r>
            <a:r>
              <a:rPr lang="en-US" altLang="en-US" b="1" dirty="0"/>
              <a:t>if</a:t>
            </a:r>
            <a:r>
              <a:rPr lang="en-US" altLang="en-US" dirty="0"/>
              <a:t> </a:t>
            </a:r>
            <a:r>
              <a:rPr lang="en-US" altLang="en-US" i="1" dirty="0" err="1"/>
              <a:t>boolean</a:t>
            </a:r>
            <a:r>
              <a:rPr lang="en-US" altLang="en-US" i="1" dirty="0"/>
              <a:t>  expression </a:t>
            </a:r>
            <a:br>
              <a:rPr lang="en-US" altLang="en-US" b="1" dirty="0"/>
            </a:br>
            <a:r>
              <a:rPr lang="en-US" altLang="en-US" b="1" dirty="0"/>
              <a:t>	    then </a:t>
            </a:r>
            <a:r>
              <a:rPr lang="en-US" altLang="en-US" i="1" dirty="0"/>
              <a:t>statement or compound statement 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 err="1"/>
              <a:t>elseif</a:t>
            </a:r>
            <a:r>
              <a:rPr lang="en-US" altLang="en-US" b="1" dirty="0"/>
              <a:t> </a:t>
            </a:r>
            <a:r>
              <a:rPr lang="en-US" altLang="en-US" i="1" dirty="0" err="1"/>
              <a:t>boolean</a:t>
            </a:r>
            <a:r>
              <a:rPr lang="en-US" altLang="en-US" i="1" dirty="0"/>
              <a:t>  expression </a:t>
            </a:r>
            <a:br>
              <a:rPr lang="en-US" altLang="en-US" b="1" dirty="0"/>
            </a:br>
            <a:r>
              <a:rPr lang="en-US" altLang="en-US" b="1" dirty="0"/>
              <a:t>	</a:t>
            </a:r>
            <a:r>
              <a:rPr lang="en-US" altLang="en-US" dirty="0"/>
              <a:t>    </a:t>
            </a:r>
            <a:r>
              <a:rPr lang="en-US" altLang="en-US" b="1" dirty="0"/>
              <a:t>then </a:t>
            </a:r>
            <a:r>
              <a:rPr lang="en-US" altLang="en-US" i="1" dirty="0"/>
              <a:t>statement or compound statement </a:t>
            </a:r>
            <a:br>
              <a:rPr lang="en-US" altLang="en-US" dirty="0"/>
            </a:br>
            <a:r>
              <a:rPr lang="en-US" altLang="en-US" dirty="0"/>
              <a:t>         </a:t>
            </a:r>
            <a:r>
              <a:rPr lang="en-US" altLang="en-US" b="1" dirty="0"/>
              <a:t>else</a:t>
            </a:r>
            <a:r>
              <a:rPr lang="en-US" altLang="en-US" dirty="0"/>
              <a:t> </a:t>
            </a:r>
            <a:r>
              <a:rPr lang="en-US" altLang="en-US" i="1" dirty="0"/>
              <a:t>statement or compound statement 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end</a:t>
            </a:r>
            <a:r>
              <a:rPr lang="en-US" altLang="en-US" dirty="0"/>
              <a:t> </a:t>
            </a:r>
            <a:r>
              <a:rPr lang="en-US" altLang="en-US" b="1" dirty="0"/>
              <a:t>if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83120910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 procedure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1"/>
            <a:ext cx="7603292" cy="4903787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Registers student after ensuring classroom capacity is not exceeded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Returns 0 on success and -1 if capacity is exceeded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See book (page 202) for details</a:t>
            </a:r>
          </a:p>
          <a:p>
            <a:r>
              <a:rPr lang="en-US" altLang="en-US" dirty="0"/>
              <a:t>Signaling of exception conditions, and declaring handlers for exceptions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	declare </a:t>
            </a:r>
            <a:r>
              <a:rPr lang="en-US" altLang="en-US" i="1" dirty="0" err="1"/>
              <a:t>out_of_classroom_seats</a:t>
            </a:r>
            <a:r>
              <a:rPr lang="en-US" altLang="en-US" i="1" dirty="0"/>
              <a:t>  </a:t>
            </a:r>
            <a:r>
              <a:rPr lang="en-US" altLang="en-US" b="1" dirty="0"/>
              <a:t>condition</a:t>
            </a:r>
            <a:br>
              <a:rPr lang="en-US" altLang="en-US" b="1" dirty="0"/>
            </a:br>
            <a:r>
              <a:rPr lang="en-US" altLang="en-US" b="1" dirty="0"/>
              <a:t>	declare exit handler for </a:t>
            </a:r>
            <a:r>
              <a:rPr lang="en-US" altLang="en-US" i="1" dirty="0" err="1"/>
              <a:t>out_of_classroom_seats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begin</a:t>
            </a:r>
            <a:br>
              <a:rPr lang="en-US" altLang="en-US" b="1" dirty="0"/>
            </a:br>
            <a:r>
              <a:rPr lang="en-US" altLang="en-US" b="1" dirty="0"/>
              <a:t>	</a:t>
            </a:r>
            <a:r>
              <a:rPr lang="en-US" altLang="en-US" dirty="0"/>
              <a:t>…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end</a:t>
            </a:r>
          </a:p>
          <a:p>
            <a:r>
              <a:rPr lang="en-US" altLang="en-US" dirty="0"/>
              <a:t>The statements between the </a:t>
            </a:r>
            <a:r>
              <a:rPr lang="en-US" altLang="en-US" b="1" dirty="0"/>
              <a:t>begin</a:t>
            </a:r>
            <a:r>
              <a:rPr lang="en-US" altLang="en-US" dirty="0"/>
              <a:t> and the </a:t>
            </a:r>
            <a:r>
              <a:rPr lang="en-US" altLang="en-US" b="1" dirty="0"/>
              <a:t>end</a:t>
            </a:r>
            <a:r>
              <a:rPr lang="en-US" altLang="en-US" dirty="0"/>
              <a:t> can raise an exception by executing  “</a:t>
            </a:r>
            <a:r>
              <a:rPr lang="en-US" altLang="en-US" b="1" dirty="0"/>
              <a:t>signal</a:t>
            </a:r>
            <a:r>
              <a:rPr lang="en-US" altLang="en-US" dirty="0"/>
              <a:t> </a:t>
            </a:r>
            <a:r>
              <a:rPr lang="en-US" altLang="en-US" i="1" dirty="0" err="1"/>
              <a:t>out_of_classroom_seats</a:t>
            </a:r>
            <a:r>
              <a:rPr lang="en-US" altLang="en-US" i="1" dirty="0"/>
              <a:t>”</a:t>
            </a:r>
            <a:endParaRPr lang="en-US" altLang="en-US" dirty="0"/>
          </a:p>
          <a:p>
            <a:r>
              <a:rPr lang="en-US" altLang="en-US" dirty="0"/>
              <a:t>The handler says that if the condition arises he action to be taken is to exit the enclosing  the </a:t>
            </a:r>
            <a:r>
              <a:rPr lang="en-US" altLang="en-US" b="1" dirty="0"/>
              <a:t>begin</a:t>
            </a:r>
            <a:r>
              <a:rPr lang="en-US" altLang="en-US" dirty="0"/>
              <a:t>  </a:t>
            </a:r>
            <a:r>
              <a:rPr lang="en-US" altLang="en-US" b="1" dirty="0"/>
              <a:t>end</a:t>
            </a:r>
            <a:r>
              <a:rPr lang="en-US" altLang="en-US" dirty="0"/>
              <a:t> statement. 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55873235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External Language Routines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722313"/>
            <a:ext cx="7692069" cy="5251450"/>
          </a:xfrm>
        </p:spPr>
        <p:txBody>
          <a:bodyPr/>
          <a:lstStyle/>
          <a:p>
            <a:endParaRPr kumimoji="0" lang="en-US" altLang="en-US" dirty="0"/>
          </a:p>
          <a:p>
            <a:r>
              <a:rPr kumimoji="0" lang="en-US" altLang="en-US" dirty="0"/>
              <a:t>SQL allows us to define functions in a programming language such as Java, C#, C or C++.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Can be more efficient than functions defined in SQL, and computations that cannot be carried out in SQL\can be executed by these functions.</a:t>
            </a:r>
          </a:p>
          <a:p>
            <a:r>
              <a:rPr lang="en-US" altLang="en-US" dirty="0"/>
              <a:t>Declaring external language procedures and functions</a:t>
            </a:r>
            <a:br>
              <a:rPr lang="en-US" altLang="en-US" dirty="0"/>
            </a:br>
            <a:endParaRPr lang="en-US" altLang="en-US" dirty="0"/>
          </a:p>
          <a:p>
            <a:pPr>
              <a:buFont typeface="Monotype Sorts" charset="2"/>
              <a:buNone/>
            </a:pPr>
            <a:r>
              <a:rPr lang="en-US" altLang="en-US" dirty="0"/>
              <a:t>	     </a:t>
            </a:r>
            <a:r>
              <a:rPr lang="en-US" altLang="en-US" b="1" dirty="0"/>
              <a:t>create procedure </a:t>
            </a:r>
            <a:r>
              <a:rPr lang="en-US" altLang="en-US" dirty="0" err="1"/>
              <a:t>dept_count_proc</a:t>
            </a:r>
            <a:r>
              <a:rPr lang="en-US" altLang="en-US" dirty="0"/>
              <a:t>(</a:t>
            </a:r>
            <a:r>
              <a:rPr lang="en-US" altLang="en-US" b="1" dirty="0"/>
              <a:t>in</a:t>
            </a:r>
            <a:r>
              <a:rPr lang="en-US" altLang="en-US" dirty="0"/>
              <a:t> 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</a:t>
            </a:r>
            <a:r>
              <a:rPr lang="en-US" altLang="en-US" b="1" dirty="0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                                           </a:t>
            </a:r>
            <a:r>
              <a:rPr lang="en-US" altLang="en-US" b="1" dirty="0"/>
              <a:t>out </a:t>
            </a:r>
            <a:r>
              <a:rPr lang="en-US" altLang="en-US" dirty="0"/>
              <a:t>count </a:t>
            </a:r>
            <a:r>
              <a:rPr lang="en-US" altLang="en-US" b="1" dirty="0"/>
              <a:t>integer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</a:t>
            </a:r>
            <a:r>
              <a:rPr lang="en-US" altLang="en-US" b="1" dirty="0"/>
              <a:t>language </a:t>
            </a:r>
            <a:r>
              <a:rPr lang="en-US" altLang="en-US" dirty="0"/>
              <a:t>C</a:t>
            </a:r>
            <a:br>
              <a:rPr lang="en-US" altLang="en-US" dirty="0"/>
            </a:br>
            <a:r>
              <a:rPr lang="en-US" altLang="en-US" dirty="0"/>
              <a:t>     </a:t>
            </a:r>
            <a:r>
              <a:rPr lang="en-US" altLang="en-US" b="1" dirty="0"/>
              <a:t>external name </a:t>
            </a:r>
            <a:r>
              <a:rPr lang="ja-JP" altLang="en-US" dirty="0"/>
              <a:t> </a:t>
            </a:r>
            <a:r>
              <a:rPr lang="en-US" altLang="ja-JP" dirty="0"/>
              <a:t> '/</a:t>
            </a:r>
            <a:r>
              <a:rPr lang="en-US" altLang="ja-JP" dirty="0" err="1"/>
              <a:t>usr</a:t>
            </a:r>
            <a:r>
              <a:rPr lang="en-US" altLang="ja-JP" dirty="0"/>
              <a:t>/</a:t>
            </a:r>
            <a:r>
              <a:rPr lang="en-US" altLang="ja-JP" dirty="0" err="1"/>
              <a:t>avi</a:t>
            </a:r>
            <a:r>
              <a:rPr lang="en-US" altLang="ja-JP" dirty="0"/>
              <a:t>/bin/</a:t>
            </a:r>
            <a:r>
              <a:rPr lang="en-US" altLang="ja-JP" dirty="0" err="1"/>
              <a:t>dept_count_proc</a:t>
            </a:r>
            <a:r>
              <a:rPr lang="en-US" altLang="ja-JP" dirty="0"/>
              <a:t>'</a:t>
            </a:r>
            <a:br>
              <a:rPr lang="en-US" altLang="ja-JP" dirty="0"/>
            </a:br>
            <a:br>
              <a:rPr lang="en-US" altLang="ja-JP" dirty="0"/>
            </a:br>
            <a:r>
              <a:rPr lang="en-US" altLang="ja-JP" dirty="0"/>
              <a:t>     </a:t>
            </a:r>
            <a:r>
              <a:rPr lang="en-US" altLang="ja-JP" b="1" dirty="0"/>
              <a:t>create function </a:t>
            </a:r>
            <a:r>
              <a:rPr lang="en-US" altLang="ja-JP" dirty="0" err="1"/>
              <a:t>dept_count</a:t>
            </a:r>
            <a:r>
              <a:rPr lang="en-US" altLang="ja-JP" dirty="0"/>
              <a:t>(</a:t>
            </a:r>
            <a:r>
              <a:rPr lang="en-US" altLang="ja-JP" i="1" dirty="0" err="1"/>
              <a:t>dept_name</a:t>
            </a:r>
            <a:r>
              <a:rPr lang="en-US" altLang="ja-JP" i="1" dirty="0"/>
              <a:t> </a:t>
            </a:r>
            <a:r>
              <a:rPr lang="en-US" altLang="ja-JP" b="1" dirty="0"/>
              <a:t>varchar</a:t>
            </a:r>
            <a:r>
              <a:rPr lang="en-US" altLang="ja-JP" dirty="0"/>
              <a:t>(20))</a:t>
            </a:r>
            <a:br>
              <a:rPr lang="en-US" altLang="ja-JP" dirty="0"/>
            </a:br>
            <a:r>
              <a:rPr lang="en-US" altLang="ja-JP" dirty="0"/>
              <a:t>     </a:t>
            </a:r>
            <a:r>
              <a:rPr lang="en-US" altLang="ja-JP" b="1" dirty="0"/>
              <a:t>returns </a:t>
            </a:r>
            <a:r>
              <a:rPr lang="en-US" altLang="ja-JP" dirty="0"/>
              <a:t>integer</a:t>
            </a:r>
            <a:br>
              <a:rPr lang="en-US" altLang="ja-JP" dirty="0"/>
            </a:br>
            <a:r>
              <a:rPr lang="en-US" altLang="ja-JP" dirty="0"/>
              <a:t>     </a:t>
            </a:r>
            <a:r>
              <a:rPr lang="en-US" altLang="ja-JP" b="1" dirty="0"/>
              <a:t>language </a:t>
            </a:r>
            <a:r>
              <a:rPr lang="en-US" altLang="ja-JP" dirty="0"/>
              <a:t>C</a:t>
            </a:r>
            <a:br>
              <a:rPr lang="en-US" altLang="ja-JP" dirty="0"/>
            </a:br>
            <a:r>
              <a:rPr lang="en-US" altLang="ja-JP" dirty="0"/>
              <a:t>     </a:t>
            </a:r>
            <a:r>
              <a:rPr lang="en-US" altLang="ja-JP" b="1" dirty="0"/>
              <a:t>external name </a:t>
            </a:r>
            <a:r>
              <a:rPr lang="en-US" altLang="ja-JP" dirty="0"/>
              <a:t>'/</a:t>
            </a:r>
            <a:r>
              <a:rPr lang="en-US" altLang="ja-JP" dirty="0" err="1"/>
              <a:t>usr</a:t>
            </a:r>
            <a:r>
              <a:rPr lang="en-US" altLang="ja-JP" dirty="0"/>
              <a:t>/</a:t>
            </a:r>
            <a:r>
              <a:rPr lang="en-US" altLang="ja-JP" dirty="0" err="1"/>
              <a:t>avi</a:t>
            </a:r>
            <a:r>
              <a:rPr lang="en-US" altLang="ja-JP" dirty="0"/>
              <a:t>/bin/</a:t>
            </a:r>
            <a:r>
              <a:rPr lang="en-US" altLang="ja-JP" dirty="0" err="1"/>
              <a:t>dept_count</a:t>
            </a:r>
            <a:r>
              <a:rPr lang="en-US" altLang="ja-JP" dirty="0"/>
              <a:t>'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448567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External Language Routines (Cont.)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2" y="1093791"/>
            <a:ext cx="7674313" cy="4903787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Benefits of external language functions/procedures: 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more efficient for many operations, and more expressive power.</a:t>
            </a:r>
          </a:p>
          <a:p>
            <a:r>
              <a:rPr lang="en-US" altLang="en-US" dirty="0"/>
              <a:t>Drawbacks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Code to implement function may need to be loaded into database system and executed in the database system’</a:t>
            </a:r>
            <a:r>
              <a:rPr lang="en-US" altLang="ja-JP" dirty="0">
                <a:ea typeface="ＭＳ Ｐゴシック" panose="020B0600070205080204" pitchFamily="34" charset="-128"/>
              </a:rPr>
              <a:t>s address space.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risk of accidental corruption of database structures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security risk, allowing users access to unauthorized data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There are alternatives, which give good security at the cost of potentially worse performance.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Direct execution in the database system</a:t>
            </a:r>
            <a:r>
              <a:rPr lang="ja-JP" altLang="en-US" dirty="0">
                <a:ea typeface="ＭＳ Ｐゴシック" panose="020B0600070205080204" pitchFamily="34" charset="-128"/>
              </a:rPr>
              <a:t>’</a:t>
            </a:r>
            <a:r>
              <a:rPr lang="en-US" altLang="ja-JP" dirty="0">
                <a:ea typeface="ＭＳ Ｐゴシック" panose="020B0600070205080204" pitchFamily="34" charset="-128"/>
              </a:rPr>
              <a:t>s space is used when efficiency is more important than security.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97442648"/>
      </p:ext>
    </p:ext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Security with External Language Routines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5064"/>
            <a:ext cx="7770813" cy="4903787"/>
          </a:xfrm>
        </p:spPr>
        <p:txBody>
          <a:bodyPr/>
          <a:lstStyle/>
          <a:p>
            <a:r>
              <a:rPr lang="en-US" altLang="en-US" dirty="0"/>
              <a:t>To deal with security problems, we can do on of the following: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Use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sandbox</a:t>
            </a:r>
            <a:r>
              <a:rPr lang="en-US" altLang="en-US" dirty="0">
                <a:ea typeface="ＭＳ Ｐゴシック" panose="020B0600070205080204" pitchFamily="34" charset="-128"/>
              </a:rPr>
              <a:t> techniques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That is, use a safe language like Java, which cannot be used to  access/damage other parts of the database code.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Run external language functions/procedures in a separate process, with no access to the database process</a:t>
            </a:r>
            <a:r>
              <a:rPr lang="ja-JP" altLang="en-US" dirty="0">
                <a:ea typeface="ＭＳ Ｐゴシック" panose="020B0600070205080204" pitchFamily="34" charset="-128"/>
              </a:rPr>
              <a:t>’</a:t>
            </a:r>
            <a:r>
              <a:rPr lang="en-US" altLang="ja-JP" dirty="0">
                <a:ea typeface="ＭＳ Ｐゴシック" panose="020B0600070205080204" pitchFamily="34" charset="-128"/>
              </a:rPr>
              <a:t> memory.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Parameters and results communicated via inter-process communication</a:t>
            </a:r>
          </a:p>
          <a:p>
            <a:r>
              <a:rPr lang="en-US" altLang="en-US" dirty="0"/>
              <a:t>Both have performance overheads</a:t>
            </a:r>
          </a:p>
          <a:p>
            <a:r>
              <a:rPr lang="en-US" altLang="en-US" dirty="0"/>
              <a:t>Many database systems support both above approaches as well as direct executing in database system address space.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948517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62004" y="2607786"/>
            <a:ext cx="4398700" cy="1858963"/>
          </a:xfrm>
        </p:spPr>
        <p:txBody>
          <a:bodyPr/>
          <a:lstStyle/>
          <a:p>
            <a:pPr>
              <a:buFont typeface="Monotype Sorts" charset="2"/>
              <a:buNone/>
              <a:defRPr/>
            </a:pPr>
            <a:r>
              <a:rPr lang="en-US" alt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+mj-cs"/>
              </a:rPr>
              <a:t>Triggers</a:t>
            </a:r>
          </a:p>
        </p:txBody>
      </p:sp>
      <p:sp>
        <p:nvSpPr>
          <p:cNvPr id="47107" name="Rectangle 4"/>
          <p:cNvSpPr>
            <a:spLocks noChangeArrowheads="1"/>
          </p:cNvSpPr>
          <p:nvPr/>
        </p:nvSpPr>
        <p:spPr bwMode="auto">
          <a:xfrm>
            <a:off x="2959100" y="-763588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586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Triggers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55700"/>
            <a:ext cx="7647681" cy="4833938"/>
          </a:xfrm>
        </p:spPr>
        <p:txBody>
          <a:bodyPr/>
          <a:lstStyle/>
          <a:p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trigger</a:t>
            </a:r>
            <a:r>
              <a:rPr lang="en-US" altLang="en-US" dirty="0"/>
              <a:t> is a statement that is executed automatically by the system as a side effect of a modification to the database.</a:t>
            </a:r>
          </a:p>
          <a:p>
            <a:r>
              <a:rPr lang="en-US" altLang="en-US" dirty="0"/>
              <a:t>To design a trigger mechanism, we must: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Specify the conditions under which the trigger is to be executed.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Specify the actions to be taken when the trigger executes.</a:t>
            </a:r>
          </a:p>
          <a:p>
            <a:r>
              <a:rPr lang="en-US" altLang="en-US" dirty="0"/>
              <a:t>Triggers introduced to SQL standard in SQL:1999, but supported even earlier using non-standard syntax by most databases.		</a:t>
            </a:r>
          </a:p>
          <a:p>
            <a:pPr lvl="1"/>
            <a:r>
              <a:rPr lang="en-US" altLang="en-US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Syntax illustrated here may not work exactly on your database system; check the system manuals</a:t>
            </a:r>
          </a:p>
        </p:txBody>
      </p:sp>
    </p:spTree>
    <p:extLst>
      <p:ext uri="{BB962C8B-B14F-4D97-AF65-F5344CB8AC3E}">
        <p14:creationId xmlns:p14="http://schemas.microsoft.com/office/powerpoint/2010/main" val="28955810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Triggering Events and Actions in SQL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2" y="1093791"/>
            <a:ext cx="7718701" cy="4903787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Triggering event can be </a:t>
            </a:r>
            <a:r>
              <a:rPr lang="en-US" altLang="en-US" b="1" dirty="0"/>
              <a:t>insert</a:t>
            </a:r>
            <a:r>
              <a:rPr lang="en-US" altLang="en-US" dirty="0"/>
              <a:t>, </a:t>
            </a:r>
            <a:r>
              <a:rPr lang="en-US" altLang="en-US" b="1" dirty="0"/>
              <a:t>delete</a:t>
            </a:r>
            <a:r>
              <a:rPr lang="en-US" altLang="en-US" dirty="0"/>
              <a:t> or </a:t>
            </a:r>
            <a:r>
              <a:rPr lang="en-US" altLang="en-US" b="1" dirty="0"/>
              <a:t>update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Triggers on update can be restricted to specific attributes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For example, </a:t>
            </a:r>
            <a:r>
              <a:rPr lang="en-US" altLang="en-US" b="1" dirty="0">
                <a:ea typeface="ＭＳ Ｐゴシック" panose="020B0600070205080204" pitchFamily="34" charset="-128"/>
              </a:rPr>
              <a:t> after update of </a:t>
            </a:r>
            <a:r>
              <a:rPr lang="en-US" altLang="en-US" i="1" dirty="0">
                <a:ea typeface="ＭＳ Ｐゴシック" panose="020B0600070205080204" pitchFamily="34" charset="-128"/>
              </a:rPr>
              <a:t>takes </a:t>
            </a:r>
            <a:r>
              <a:rPr lang="en-US" altLang="en-US" b="1" dirty="0">
                <a:ea typeface="ＭＳ Ｐゴシック" panose="020B0600070205080204" pitchFamily="34" charset="-128"/>
              </a:rPr>
              <a:t>on</a:t>
            </a:r>
            <a:r>
              <a:rPr lang="en-US" altLang="en-US" i="1" dirty="0">
                <a:ea typeface="ＭＳ Ｐゴシック" panose="020B0600070205080204" pitchFamily="34" charset="-128"/>
              </a:rPr>
              <a:t> grade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Values of attributes before and after an update can be referenced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ea typeface="ＭＳ Ｐゴシック" panose="020B0600070205080204" pitchFamily="34" charset="-128"/>
              </a:rPr>
              <a:t>referencing old row as</a:t>
            </a:r>
            <a:r>
              <a:rPr lang="en-US" altLang="en-US" dirty="0">
                <a:ea typeface="ＭＳ Ｐゴシック" panose="020B0600070205080204" pitchFamily="34" charset="-128"/>
              </a:rPr>
              <a:t>   </a:t>
            </a:r>
            <a:r>
              <a:rPr lang="en-US" altLang="en-US" b="1" dirty="0">
                <a:ea typeface="ＭＳ Ｐゴシック" panose="020B0600070205080204" pitchFamily="34" charset="-128"/>
              </a:rPr>
              <a:t>: </a:t>
            </a:r>
            <a:r>
              <a:rPr lang="en-US" altLang="en-US" dirty="0">
                <a:ea typeface="ＭＳ Ｐゴシック" panose="020B0600070205080204" pitchFamily="34" charset="-128"/>
              </a:rPr>
              <a:t> for deletes and updates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ea typeface="ＭＳ Ｐゴシック" panose="020B0600070205080204" pitchFamily="34" charset="-128"/>
              </a:rPr>
              <a:t>referencing new row as  : </a:t>
            </a:r>
            <a:r>
              <a:rPr lang="en-US" altLang="en-US" dirty="0">
                <a:ea typeface="ＭＳ Ｐゴシック" panose="020B0600070205080204" pitchFamily="34" charset="-128"/>
              </a:rPr>
              <a:t>for inserts and updates</a:t>
            </a:r>
            <a:endParaRPr lang="en-US" altLang="en-US" b="1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dirty="0"/>
              <a:t>Triggers can be activated before an event, which can serve as extra constraints.  For example,  convert blank grades to null.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sz="800" dirty="0"/>
              <a:t> 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altLang="en-US" b="1" dirty="0"/>
              <a:t>		create trigger </a:t>
            </a:r>
            <a:r>
              <a:rPr lang="en-US" altLang="en-US" i="1" dirty="0" err="1"/>
              <a:t>setnull_trigger</a:t>
            </a:r>
            <a:r>
              <a:rPr lang="en-US" altLang="en-US" i="1" dirty="0"/>
              <a:t> </a:t>
            </a:r>
            <a:r>
              <a:rPr lang="en-US" altLang="en-US" b="1" dirty="0"/>
              <a:t>before update of </a:t>
            </a:r>
            <a:r>
              <a:rPr lang="en-US" altLang="en-US" i="1" dirty="0"/>
              <a:t>takes</a:t>
            </a:r>
            <a:br>
              <a:rPr lang="en-US" altLang="en-US" i="1" dirty="0"/>
            </a:br>
            <a:r>
              <a:rPr lang="en-US" altLang="en-US" b="1" dirty="0"/>
              <a:t>	referencing new row as </a:t>
            </a:r>
            <a:r>
              <a:rPr lang="en-US" altLang="en-US" i="1" dirty="0" err="1"/>
              <a:t>nrow</a:t>
            </a:r>
            <a:br>
              <a:rPr lang="en-US" altLang="en-US" i="1" dirty="0"/>
            </a:br>
            <a:r>
              <a:rPr lang="en-US" altLang="en-US" b="1" dirty="0"/>
              <a:t>	for each row</a:t>
            </a:r>
            <a:br>
              <a:rPr lang="en-US" altLang="en-US" b="1" dirty="0"/>
            </a:br>
            <a:r>
              <a:rPr lang="en-US" altLang="en-US" b="1" dirty="0"/>
              <a:t>	      when (</a:t>
            </a:r>
            <a:r>
              <a:rPr lang="en-US" altLang="en-US" i="1" dirty="0" err="1"/>
              <a:t>nrow.grade</a:t>
            </a:r>
            <a:r>
              <a:rPr lang="en-US" altLang="en-US" dirty="0"/>
              <a:t> = </a:t>
            </a:r>
            <a:r>
              <a:rPr lang="en-US" altLang="ja-JP" dirty="0"/>
              <a:t>' ')</a:t>
            </a:r>
            <a:br>
              <a:rPr lang="en-US" altLang="ja-JP" dirty="0"/>
            </a:br>
            <a:r>
              <a:rPr lang="en-US" altLang="ja-JP" dirty="0"/>
              <a:t>               </a:t>
            </a:r>
            <a:r>
              <a:rPr lang="en-US" altLang="ja-JP" b="1" dirty="0"/>
              <a:t>begin atomic</a:t>
            </a:r>
            <a:br>
              <a:rPr lang="en-US" altLang="ja-JP" i="1" dirty="0"/>
            </a:br>
            <a:r>
              <a:rPr lang="en-US" altLang="ja-JP" b="1" dirty="0"/>
              <a:t>	          set </a:t>
            </a:r>
            <a:r>
              <a:rPr lang="en-US" altLang="ja-JP" i="1" dirty="0" err="1"/>
              <a:t>nrow.grade</a:t>
            </a:r>
            <a:r>
              <a:rPr lang="en-US" altLang="ja-JP" i="1" dirty="0"/>
              <a:t> </a:t>
            </a:r>
            <a:r>
              <a:rPr lang="en-US" altLang="ja-JP" dirty="0"/>
              <a:t>= </a:t>
            </a:r>
            <a:r>
              <a:rPr lang="en-US" altLang="ja-JP" b="1" dirty="0"/>
              <a:t>null;</a:t>
            </a:r>
            <a:br>
              <a:rPr lang="en-US" altLang="ja-JP" b="1" dirty="0"/>
            </a:br>
            <a:r>
              <a:rPr lang="en-US" altLang="ja-JP" b="1" dirty="0"/>
              <a:t>         end;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72804276"/>
      </p:ext>
    </p:extLst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2398713" y="117475"/>
            <a:ext cx="8077200" cy="609600"/>
          </a:xfrm>
        </p:spPr>
        <p:txBody>
          <a:bodyPr/>
          <a:lstStyle/>
          <a:p>
            <a:r>
              <a:rPr lang="en-US" altLang="en-US">
                <a:effectLst/>
              </a:rPr>
              <a:t>Trigger to Maintain credits_earned value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5235" y="1093789"/>
            <a:ext cx="7989704" cy="4903787"/>
          </a:xfrm>
        </p:spPr>
        <p:txBody>
          <a:bodyPr/>
          <a:lstStyle/>
          <a:p>
            <a:r>
              <a:rPr lang="en-US" altLang="en-US" b="1" dirty="0"/>
              <a:t>create trigger </a:t>
            </a:r>
            <a:r>
              <a:rPr lang="en-US" altLang="en-US" i="1" dirty="0" err="1"/>
              <a:t>credits_earned</a:t>
            </a:r>
            <a:r>
              <a:rPr lang="en-US" altLang="en-US" i="1" dirty="0"/>
              <a:t> </a:t>
            </a:r>
            <a:r>
              <a:rPr lang="en-US" altLang="en-US" b="1" dirty="0"/>
              <a:t>after update of </a:t>
            </a:r>
            <a:r>
              <a:rPr lang="en-US" altLang="en-US" i="1" dirty="0"/>
              <a:t>takes </a:t>
            </a:r>
            <a:r>
              <a:rPr lang="en-US" altLang="en-US" b="1" dirty="0"/>
              <a:t>on </a:t>
            </a:r>
            <a:r>
              <a:rPr lang="en-US" altLang="en-US" dirty="0"/>
              <a:t>(</a:t>
            </a:r>
            <a:r>
              <a:rPr lang="en-US" altLang="en-US" i="1" dirty="0"/>
              <a:t>grade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referencing new row as </a:t>
            </a:r>
            <a:r>
              <a:rPr lang="en-US" altLang="en-US" i="1" dirty="0" err="1"/>
              <a:t>nrow</a:t>
            </a:r>
            <a:br>
              <a:rPr lang="en-US" altLang="en-US" i="1" dirty="0"/>
            </a:br>
            <a:r>
              <a:rPr lang="en-US" altLang="en-US" b="1" dirty="0"/>
              <a:t>referencing old row as </a:t>
            </a:r>
            <a:r>
              <a:rPr lang="en-US" altLang="en-US" i="1" dirty="0" err="1"/>
              <a:t>orow</a:t>
            </a:r>
            <a:br>
              <a:rPr lang="en-US" altLang="en-US" i="1" dirty="0"/>
            </a:br>
            <a:r>
              <a:rPr lang="en-US" altLang="en-US" b="1" dirty="0"/>
              <a:t>for each row</a:t>
            </a:r>
            <a:br>
              <a:rPr lang="en-US" altLang="en-US" b="1" dirty="0"/>
            </a:br>
            <a:r>
              <a:rPr lang="en-US" altLang="en-US" b="1" dirty="0"/>
              <a:t>when </a:t>
            </a:r>
            <a:r>
              <a:rPr lang="en-US" altLang="en-US" i="1" dirty="0" err="1"/>
              <a:t>nrow.grade</a:t>
            </a:r>
            <a:r>
              <a:rPr lang="en-US" altLang="en-US" i="1" dirty="0"/>
              <a:t> </a:t>
            </a:r>
            <a:r>
              <a:rPr lang="en-US" altLang="en-US" dirty="0"/>
              <a:t>&lt;&gt; 'F' </a:t>
            </a:r>
            <a:r>
              <a:rPr lang="en-US" altLang="en-US" b="1" dirty="0"/>
              <a:t>and </a:t>
            </a:r>
            <a:r>
              <a:rPr lang="en-US" altLang="en-US" i="1" dirty="0" err="1"/>
              <a:t>nrow.grade</a:t>
            </a:r>
            <a:r>
              <a:rPr lang="en-US" altLang="en-US" i="1" dirty="0"/>
              <a:t> </a:t>
            </a:r>
            <a:r>
              <a:rPr lang="en-US" altLang="en-US" b="1" dirty="0"/>
              <a:t>is not null</a:t>
            </a:r>
            <a:br>
              <a:rPr lang="en-US" altLang="en-US" b="1" dirty="0"/>
            </a:br>
            <a:r>
              <a:rPr lang="en-US" altLang="en-US" b="1" dirty="0"/>
              <a:t>    and </a:t>
            </a:r>
            <a:r>
              <a:rPr lang="en-US" altLang="en-US" dirty="0"/>
              <a:t>(</a:t>
            </a:r>
            <a:r>
              <a:rPr lang="en-US" altLang="en-US" i="1" dirty="0" err="1"/>
              <a:t>orow.grade</a:t>
            </a:r>
            <a:r>
              <a:rPr lang="en-US" altLang="en-US" i="1" dirty="0"/>
              <a:t> </a:t>
            </a:r>
            <a:r>
              <a:rPr lang="en-US" altLang="en-US" dirty="0"/>
              <a:t>= 'F' </a:t>
            </a:r>
            <a:r>
              <a:rPr lang="en-US" altLang="en-US" b="1" dirty="0"/>
              <a:t>or </a:t>
            </a:r>
            <a:r>
              <a:rPr lang="en-US" altLang="en-US" i="1" dirty="0" err="1"/>
              <a:t>orow.grade</a:t>
            </a:r>
            <a:r>
              <a:rPr lang="en-US" altLang="en-US" i="1" dirty="0"/>
              <a:t> </a:t>
            </a:r>
            <a:r>
              <a:rPr lang="en-US" altLang="en-US" b="1" dirty="0"/>
              <a:t>is null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begin atomic</a:t>
            </a:r>
            <a:br>
              <a:rPr lang="en-US" altLang="en-US" b="1" dirty="0"/>
            </a:br>
            <a:r>
              <a:rPr lang="en-US" altLang="en-US" b="1" dirty="0"/>
              <a:t>     update </a:t>
            </a:r>
            <a:r>
              <a:rPr lang="en-US" altLang="en-US" i="1" dirty="0"/>
              <a:t>student</a:t>
            </a:r>
            <a:br>
              <a:rPr lang="en-US" altLang="en-US" i="1" dirty="0"/>
            </a:br>
            <a:r>
              <a:rPr lang="en-US" altLang="en-US" i="1" dirty="0"/>
              <a:t>     </a:t>
            </a:r>
            <a:r>
              <a:rPr lang="en-US" altLang="en-US" b="1" dirty="0"/>
              <a:t>set </a:t>
            </a:r>
            <a:r>
              <a:rPr lang="en-US" altLang="en-US" i="1" dirty="0" err="1"/>
              <a:t>tot_cred</a:t>
            </a:r>
            <a:r>
              <a:rPr lang="en-US" altLang="en-US" dirty="0"/>
              <a:t>= </a:t>
            </a:r>
            <a:r>
              <a:rPr lang="en-US" altLang="en-US" i="1" dirty="0" err="1"/>
              <a:t>tot_cred</a:t>
            </a:r>
            <a:r>
              <a:rPr lang="en-US" altLang="en-US" i="1" dirty="0"/>
              <a:t> </a:t>
            </a:r>
            <a:r>
              <a:rPr lang="en-US" altLang="en-US" dirty="0"/>
              <a:t>+ </a:t>
            </a:r>
            <a:br>
              <a:rPr lang="en-US" altLang="en-US" dirty="0"/>
            </a:br>
            <a:r>
              <a:rPr lang="en-US" altLang="en-US" dirty="0"/>
              <a:t>           (</a:t>
            </a:r>
            <a:r>
              <a:rPr lang="en-US" altLang="en-US" b="1" dirty="0"/>
              <a:t>select </a:t>
            </a:r>
            <a:r>
              <a:rPr lang="en-US" altLang="en-US" i="1" dirty="0"/>
              <a:t>credits</a:t>
            </a:r>
            <a:br>
              <a:rPr lang="en-US" altLang="en-US" i="1" dirty="0"/>
            </a:br>
            <a:r>
              <a:rPr lang="en-US" altLang="en-US" i="1" dirty="0"/>
              <a:t>            </a:t>
            </a:r>
            <a:r>
              <a:rPr lang="en-US" altLang="en-US" b="1" dirty="0"/>
              <a:t>from </a:t>
            </a:r>
            <a:r>
              <a:rPr lang="en-US" altLang="en-US" i="1" dirty="0"/>
              <a:t>course</a:t>
            </a:r>
            <a:br>
              <a:rPr lang="en-US" altLang="en-US" i="1" dirty="0"/>
            </a:br>
            <a:r>
              <a:rPr lang="en-US" altLang="en-US" i="1" dirty="0"/>
              <a:t>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course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dirty="0"/>
              <a:t>= </a:t>
            </a:r>
            <a:r>
              <a:rPr lang="en-US" altLang="en-US" i="1" dirty="0" err="1"/>
              <a:t>nrow.course_id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</a:t>
            </a:r>
            <a:r>
              <a:rPr lang="en-US" altLang="en-US" b="1" dirty="0"/>
              <a:t>where </a:t>
            </a:r>
            <a:r>
              <a:rPr lang="en-US" altLang="en-US" i="1" dirty="0"/>
              <a:t>student.id </a:t>
            </a:r>
            <a:r>
              <a:rPr lang="en-US" altLang="en-US" dirty="0"/>
              <a:t>= </a:t>
            </a:r>
            <a:r>
              <a:rPr lang="en-US" altLang="en-US" i="1" dirty="0"/>
              <a:t>nrow.id</a:t>
            </a:r>
            <a:r>
              <a:rPr lang="en-US" altLang="en-US" dirty="0"/>
              <a:t>;</a:t>
            </a:r>
            <a:br>
              <a:rPr lang="en-US" altLang="en-US" dirty="0"/>
            </a:br>
            <a:r>
              <a:rPr lang="en-US" altLang="en-US" b="1" dirty="0"/>
              <a:t>end</a:t>
            </a:r>
            <a:r>
              <a:rPr lang="en-US" alt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1179594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Statement Level Triggers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93800"/>
            <a:ext cx="7692069" cy="4903788"/>
          </a:xfrm>
        </p:spPr>
        <p:txBody>
          <a:bodyPr/>
          <a:lstStyle/>
          <a:p>
            <a:r>
              <a:rPr lang="en-US" altLang="en-US" dirty="0"/>
              <a:t>Instead of executing a separate action for each affected row, a single action can be executed for all rows affected by a transaction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Use     </a:t>
            </a:r>
            <a:r>
              <a:rPr lang="en-US" altLang="en-US" b="1" dirty="0">
                <a:ea typeface="ＭＳ Ｐゴシック" panose="020B0600070205080204" pitchFamily="34" charset="-128"/>
              </a:rPr>
              <a:t>for each statement      </a:t>
            </a:r>
            <a:r>
              <a:rPr lang="en-US" altLang="en-US" dirty="0">
                <a:ea typeface="ＭＳ Ｐゴシック" panose="020B0600070205080204" pitchFamily="34" charset="-128"/>
              </a:rPr>
              <a:t>instead of    </a:t>
            </a:r>
            <a:r>
              <a:rPr lang="en-US" altLang="en-US" b="1" dirty="0">
                <a:ea typeface="ＭＳ Ｐゴシック" panose="020B0600070205080204" pitchFamily="34" charset="-128"/>
              </a:rPr>
              <a:t>for each row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Use     </a:t>
            </a:r>
            <a:r>
              <a:rPr lang="en-US" altLang="en-US" b="1" dirty="0">
                <a:ea typeface="ＭＳ Ｐゴシック" panose="020B0600070205080204" pitchFamily="34" charset="-128"/>
              </a:rPr>
              <a:t>referencing old table</a:t>
            </a:r>
            <a:r>
              <a:rPr lang="en-US" altLang="en-US" dirty="0">
                <a:ea typeface="ＭＳ Ｐゴシック" panose="020B0600070205080204" pitchFamily="34" charset="-128"/>
              </a:rPr>
              <a:t>   or   </a:t>
            </a:r>
            <a:r>
              <a:rPr lang="en-US" altLang="en-US" b="1" dirty="0">
                <a:ea typeface="ＭＳ Ｐゴシック" panose="020B0600070205080204" pitchFamily="34" charset="-128"/>
              </a:rPr>
              <a:t>referencing new table</a:t>
            </a:r>
            <a:r>
              <a:rPr lang="en-US" altLang="en-US" dirty="0">
                <a:ea typeface="ＭＳ Ｐゴシック" panose="020B0600070205080204" pitchFamily="34" charset="-128"/>
              </a:rPr>
              <a:t>   to refer to temporary tables  (called </a:t>
            </a:r>
            <a:r>
              <a:rPr lang="en-US" altLang="en-US" b="1" i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transition tables</a:t>
            </a:r>
            <a:r>
              <a:rPr lang="en-US" altLang="en-US" dirty="0">
                <a:ea typeface="ＭＳ Ｐゴシック" panose="020B0600070205080204" pitchFamily="34" charset="-128"/>
              </a:rPr>
              <a:t>) containing the affected rows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Can be more efficient when dealing with SQL statements that update a large number of rows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69375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267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Questions, Answers, Discussion</a:t>
            </a:r>
            <a:endParaRPr kumimoji="0" lang="en-US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2FA926B-1F07-8546-B7AD-EC0985A40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5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6</a:t>
            </a:r>
          </a:p>
        </p:txBody>
      </p:sp>
    </p:spTree>
    <p:extLst>
      <p:ext uri="{BB962C8B-B14F-4D97-AF65-F5344CB8AC3E}">
        <p14:creationId xmlns:p14="http://schemas.microsoft.com/office/powerpoint/2010/main" val="1270189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When Not To Use Triggers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46417"/>
            <a:ext cx="7638802" cy="4570803"/>
          </a:xfrm>
        </p:spPr>
        <p:txBody>
          <a:bodyPr/>
          <a:lstStyle/>
          <a:p>
            <a:r>
              <a:rPr lang="en-US" altLang="en-US" dirty="0"/>
              <a:t>Triggers were used earlier for tasks such as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Maintaining summary data (e.g., total salary of each department)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Replicating databases by recording changes to special relations (called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change</a:t>
            </a:r>
            <a:r>
              <a:rPr lang="en-US" altLang="en-US" dirty="0">
                <a:ea typeface="ＭＳ Ｐゴシック" panose="020B0600070205080204" pitchFamily="34" charset="-128"/>
              </a:rPr>
              <a:t> or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delta</a:t>
            </a:r>
            <a:r>
              <a:rPr lang="en-US" altLang="en-US" dirty="0">
                <a:ea typeface="ＭＳ Ｐゴシック" panose="020B0600070205080204" pitchFamily="34" charset="-128"/>
              </a:rPr>
              <a:t> relations) and having a separate process that applies the changes over to a replica </a:t>
            </a:r>
          </a:p>
          <a:p>
            <a:r>
              <a:rPr lang="en-US" altLang="en-US" dirty="0"/>
              <a:t>There are better ways of doing these now: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Databases today provide built in materialized view facilities to maintain summary data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Databases provide built-in support for replication</a:t>
            </a:r>
          </a:p>
          <a:p>
            <a:r>
              <a:rPr lang="en-US" altLang="en-US" dirty="0"/>
              <a:t>Encapsulation facilities can be used instead of triggers in many cases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Define methods to update fields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Carry out actions as part of the update methods instead of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through a trigger </a:t>
            </a:r>
          </a:p>
        </p:txBody>
      </p:sp>
    </p:spTree>
    <p:extLst>
      <p:ext uri="{BB962C8B-B14F-4D97-AF65-F5344CB8AC3E}">
        <p14:creationId xmlns:p14="http://schemas.microsoft.com/office/powerpoint/2010/main" val="24358714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When Not To Use Triggers (Cont.)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81100"/>
            <a:ext cx="7594415" cy="528955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dirty="0"/>
              <a:t>Risk of unintended execution of triggers, for example, when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Loading data from a backup copy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Replicating updates at a remote site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Trigger execution can be disabled before such actions.</a:t>
            </a:r>
          </a:p>
          <a:p>
            <a:pPr>
              <a:lnSpc>
                <a:spcPct val="80000"/>
              </a:lnSpc>
            </a:pPr>
            <a:r>
              <a:rPr lang="en-US" altLang="en-US" dirty="0"/>
              <a:t>Other risks with triggers: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Error leading to failure of critical transactions that set off the trigger</a:t>
            </a:r>
          </a:p>
          <a:p>
            <a:pPr lvl="1"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Cascading execution</a:t>
            </a:r>
          </a:p>
        </p:txBody>
      </p:sp>
    </p:spTree>
    <p:extLst>
      <p:ext uri="{BB962C8B-B14F-4D97-AF65-F5344CB8AC3E}">
        <p14:creationId xmlns:p14="http://schemas.microsoft.com/office/powerpoint/2010/main" val="25754311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Authorization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FF02522-D9EC-E74E-8EDE-704E869AE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52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6</a:t>
            </a:r>
          </a:p>
        </p:txBody>
      </p:sp>
    </p:spTree>
    <p:extLst>
      <p:ext uri="{BB962C8B-B14F-4D97-AF65-F5344CB8AC3E}">
        <p14:creationId xmlns:p14="http://schemas.microsoft.com/office/powerpoint/2010/main" val="22827923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Authorization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7612169" cy="4758372"/>
          </a:xfrm>
        </p:spPr>
        <p:txBody>
          <a:bodyPr/>
          <a:lstStyle/>
          <a:p>
            <a:r>
              <a:rPr lang="en-US" altLang="en-US" dirty="0"/>
              <a:t>We may assign a user several forms of authorizations on parts of the database.</a:t>
            </a:r>
          </a:p>
          <a:p>
            <a:pPr lvl="1">
              <a:lnSpc>
                <a:spcPct val="160000"/>
              </a:lnSpc>
            </a:pPr>
            <a:r>
              <a:rPr lang="en-US" altLang="en-US" b="1" dirty="0"/>
              <a:t>Read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- allows reading, but not modification of data.</a:t>
            </a:r>
          </a:p>
          <a:p>
            <a:pPr lvl="1"/>
            <a:r>
              <a:rPr lang="en-US" altLang="en-US" b="1" dirty="0"/>
              <a:t>Insert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- allows insertion of new data, but not modification of existing data.</a:t>
            </a:r>
          </a:p>
          <a:p>
            <a:pPr lvl="1"/>
            <a:r>
              <a:rPr lang="en-US" altLang="en-US" b="1" dirty="0"/>
              <a:t>Update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- allows modification, but not deletion of data.</a:t>
            </a:r>
          </a:p>
          <a:p>
            <a:pPr lvl="1"/>
            <a:r>
              <a:rPr lang="en-US" altLang="en-US" b="1" dirty="0"/>
              <a:t>Delete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- allows deletion of data.</a:t>
            </a:r>
          </a:p>
          <a:p>
            <a:r>
              <a:rPr lang="en-US" altLang="en-US" dirty="0"/>
              <a:t>Each of these types of authorizations is called a </a:t>
            </a:r>
            <a:r>
              <a:rPr lang="en-US" altLang="en-US" b="1" dirty="0">
                <a:solidFill>
                  <a:srgbClr val="002060"/>
                </a:solidFill>
              </a:rPr>
              <a:t>privilege</a:t>
            </a:r>
            <a:r>
              <a:rPr lang="en-US" altLang="en-US" dirty="0"/>
              <a:t>. We may authorize the user all, none, or a combination of these types of privileges on specified parts of a database, such as a relation or a view.</a:t>
            </a:r>
          </a:p>
          <a:p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513996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Authorization (Cont.)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7590445" cy="2807652"/>
          </a:xfrm>
        </p:spPr>
        <p:txBody>
          <a:bodyPr/>
          <a:lstStyle/>
          <a:p>
            <a:r>
              <a:rPr lang="en-US" altLang="en-US" dirty="0"/>
              <a:t>Forms of authorization to modify the database schema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Index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- allows creation and deletion of indices.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Resources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- allows creation of new relations.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Alteration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- allows addition or deletion of attributes in a relation.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Drop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- allows deletion of relations.</a:t>
            </a:r>
          </a:p>
          <a:p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534626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Authorization Specification in SQL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5981"/>
            <a:ext cx="7612169" cy="4903787"/>
          </a:xfrm>
        </p:spPr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grant</a:t>
            </a:r>
            <a:r>
              <a:rPr lang="en-US" altLang="en-US" dirty="0"/>
              <a:t> statement is used to confer authorization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	   </a:t>
            </a:r>
            <a:r>
              <a:rPr lang="en-US" altLang="en-US" b="1" dirty="0"/>
              <a:t>grant</a:t>
            </a:r>
            <a:r>
              <a:rPr lang="en-US" altLang="en-US" dirty="0"/>
              <a:t> &lt;privilege list&gt; </a:t>
            </a:r>
            <a:r>
              <a:rPr lang="en-US" altLang="en-US" b="1" dirty="0"/>
              <a:t>on </a:t>
            </a:r>
            <a:r>
              <a:rPr lang="en-US" altLang="en-US" dirty="0"/>
              <a:t>&lt;relation or view &gt; </a:t>
            </a:r>
            <a:r>
              <a:rPr lang="en-US" altLang="en-US" b="1" dirty="0"/>
              <a:t>to</a:t>
            </a:r>
            <a:r>
              <a:rPr lang="en-US" altLang="en-US" dirty="0"/>
              <a:t> &lt;user list&gt;</a:t>
            </a:r>
          </a:p>
          <a:p>
            <a:r>
              <a:rPr lang="en-US" altLang="en-US" dirty="0"/>
              <a:t>&lt;user list&gt; is:</a:t>
            </a:r>
          </a:p>
          <a:p>
            <a:pPr lvl="1"/>
            <a:r>
              <a:rPr lang="en-US" altLang="en-US" dirty="0"/>
              <a:t>a user-id</a:t>
            </a:r>
          </a:p>
          <a:p>
            <a:pPr lvl="1"/>
            <a:r>
              <a:rPr lang="en-US" altLang="en-US" b="1" dirty="0"/>
              <a:t>public</a:t>
            </a:r>
            <a:r>
              <a:rPr lang="en-US" altLang="en-US" dirty="0"/>
              <a:t>, which allows all valid users the privilege granted</a:t>
            </a:r>
          </a:p>
          <a:p>
            <a:pPr lvl="1"/>
            <a:r>
              <a:rPr lang="en-US" altLang="en-US" dirty="0"/>
              <a:t>A role (more on this later)</a:t>
            </a:r>
          </a:p>
          <a:p>
            <a:r>
              <a:rPr lang="en-US" altLang="en-US" dirty="0"/>
              <a:t>Example:</a:t>
            </a:r>
          </a:p>
          <a:p>
            <a:pPr lvl="1"/>
            <a:r>
              <a:rPr lang="en-US" altLang="en-US" b="1" dirty="0"/>
              <a:t>grant</a:t>
            </a:r>
            <a:r>
              <a:rPr lang="en-US" altLang="en-US" dirty="0"/>
              <a:t>  </a:t>
            </a:r>
            <a:r>
              <a:rPr lang="en-US" altLang="en-US" b="1" dirty="0"/>
              <a:t>select on  </a:t>
            </a:r>
            <a:r>
              <a:rPr lang="en-US" altLang="en-US" i="1" dirty="0"/>
              <a:t>department</a:t>
            </a:r>
            <a:r>
              <a:rPr lang="en-US" altLang="en-US" b="1" dirty="0"/>
              <a:t> to</a:t>
            </a:r>
            <a:r>
              <a:rPr lang="en-US" altLang="en-US" dirty="0"/>
              <a:t> </a:t>
            </a:r>
            <a:r>
              <a:rPr lang="en-US" altLang="en-US" dirty="0" err="1"/>
              <a:t>Amit</a:t>
            </a:r>
            <a:r>
              <a:rPr lang="en-US" altLang="en-US" dirty="0"/>
              <a:t>,  Satoshi</a:t>
            </a:r>
          </a:p>
          <a:p>
            <a:r>
              <a:rPr lang="en-US" altLang="en-US" dirty="0"/>
              <a:t>Granting a privilege on a view does not imply granting any privileges on the underlying relations.</a:t>
            </a:r>
          </a:p>
          <a:p>
            <a:r>
              <a:rPr lang="en-US" altLang="en-US" dirty="0"/>
              <a:t>The grantor of the privilege must already hold the privilege on the specified item (or be the database administrator).</a:t>
            </a:r>
          </a:p>
        </p:txBody>
      </p:sp>
    </p:spTree>
    <p:extLst>
      <p:ext uri="{BB962C8B-B14F-4D97-AF65-F5344CB8AC3E}">
        <p14:creationId xmlns:p14="http://schemas.microsoft.com/office/powerpoint/2010/main" val="19454769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Privileges in SQL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7327138" cy="4903787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select</a:t>
            </a:r>
            <a:r>
              <a:rPr lang="en-US" altLang="en-US" dirty="0"/>
              <a:t>: allows read access to relation, or the ability to query using the view</a:t>
            </a:r>
          </a:p>
          <a:p>
            <a:pPr lvl="1"/>
            <a:r>
              <a:rPr lang="en-US" altLang="en-US" dirty="0"/>
              <a:t>Example: grant users </a:t>
            </a:r>
            <a:r>
              <a:rPr lang="en-US" altLang="en-US" i="1" dirty="0"/>
              <a:t>U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U</a:t>
            </a:r>
            <a:r>
              <a:rPr lang="en-US" altLang="en-US" baseline="-25000" dirty="0"/>
              <a:t>2</a:t>
            </a:r>
            <a:r>
              <a:rPr lang="en-US" altLang="en-US" dirty="0"/>
              <a:t>, and </a:t>
            </a:r>
            <a:r>
              <a:rPr lang="en-US" altLang="en-US" i="1" dirty="0"/>
              <a:t>U</a:t>
            </a:r>
            <a:r>
              <a:rPr lang="en-US" altLang="en-US" baseline="-25000" dirty="0"/>
              <a:t>3</a:t>
            </a:r>
            <a:r>
              <a:rPr lang="en-US" altLang="en-US" dirty="0"/>
              <a:t> </a:t>
            </a:r>
            <a:r>
              <a:rPr lang="en-US" altLang="en-US" b="1" dirty="0"/>
              <a:t>select</a:t>
            </a:r>
            <a:r>
              <a:rPr lang="en-US" altLang="en-US" dirty="0"/>
              <a:t> authorization on the </a:t>
            </a:r>
            <a:r>
              <a:rPr lang="en-US" altLang="en-US" i="1" dirty="0"/>
              <a:t>instructor </a:t>
            </a:r>
            <a:r>
              <a:rPr lang="en-US" altLang="en-US" dirty="0"/>
              <a:t>relation: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			</a:t>
            </a:r>
            <a:r>
              <a:rPr lang="en-US" altLang="en-US" b="1" dirty="0"/>
              <a:t>grant select on </a:t>
            </a:r>
            <a:r>
              <a:rPr lang="en-US" altLang="en-US" i="1" dirty="0"/>
              <a:t>instructor </a:t>
            </a:r>
            <a:r>
              <a:rPr lang="en-US" altLang="en-US" b="1" dirty="0"/>
              <a:t>to </a:t>
            </a:r>
            <a:r>
              <a:rPr lang="en-US" altLang="en-US" i="1" dirty="0"/>
              <a:t>U</a:t>
            </a:r>
            <a:r>
              <a:rPr lang="en-US" altLang="en-US" baseline="-25000" dirty="0"/>
              <a:t>1</a:t>
            </a:r>
            <a:r>
              <a:rPr lang="en-US" altLang="en-US" i="1" dirty="0"/>
              <a:t>, U</a:t>
            </a:r>
            <a:r>
              <a:rPr lang="en-US" altLang="en-US" baseline="-25000" dirty="0"/>
              <a:t>2</a:t>
            </a:r>
            <a:r>
              <a:rPr lang="en-US" altLang="en-US" i="1" dirty="0"/>
              <a:t>, U</a:t>
            </a:r>
            <a:r>
              <a:rPr lang="en-US" altLang="en-US" baseline="-25000" dirty="0"/>
              <a:t>3</a:t>
            </a:r>
            <a:endParaRPr lang="en-US" altLang="en-US" dirty="0"/>
          </a:p>
          <a:p>
            <a:r>
              <a:rPr lang="en-US" altLang="en-US" b="1" dirty="0">
                <a:solidFill>
                  <a:srgbClr val="002060"/>
                </a:solidFill>
              </a:rPr>
              <a:t>insert</a:t>
            </a:r>
            <a:r>
              <a:rPr lang="en-US" altLang="en-US" dirty="0"/>
              <a:t>: the ability to insert tuples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update</a:t>
            </a:r>
            <a:r>
              <a:rPr lang="en-US" altLang="en-US" dirty="0"/>
              <a:t>: the ability  to update using the SQL update statement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delete</a:t>
            </a:r>
            <a:r>
              <a:rPr lang="en-US" altLang="en-US" dirty="0"/>
              <a:t>: the ability to delete tuples.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all privileges</a:t>
            </a:r>
            <a:r>
              <a:rPr lang="en-US" altLang="en-US" dirty="0"/>
              <a:t>: used as a short form for all the allowable privileges</a:t>
            </a:r>
          </a:p>
        </p:txBody>
      </p:sp>
    </p:spTree>
    <p:extLst>
      <p:ext uri="{BB962C8B-B14F-4D97-AF65-F5344CB8AC3E}">
        <p14:creationId xmlns:p14="http://schemas.microsoft.com/office/powerpoint/2010/main" val="21760117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Revoking Authorization in SQL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42557"/>
            <a:ext cx="7558786" cy="4903787"/>
          </a:xfrm>
        </p:spPr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revoke</a:t>
            </a:r>
            <a:r>
              <a:rPr lang="en-US" altLang="en-US" b="1" dirty="0"/>
              <a:t> </a:t>
            </a:r>
            <a:r>
              <a:rPr lang="en-US" altLang="en-US" dirty="0"/>
              <a:t>statement is used to revoke authorization.</a:t>
            </a:r>
          </a:p>
          <a:p>
            <a:pPr lvl="1">
              <a:buFont typeface="Monotype Sorts" charset="2"/>
              <a:buNone/>
            </a:pPr>
            <a:r>
              <a:rPr lang="en-US" altLang="en-US" b="1" dirty="0"/>
              <a:t>revoke </a:t>
            </a:r>
            <a:r>
              <a:rPr lang="en-US" altLang="en-US" dirty="0"/>
              <a:t>&lt;privilege list&gt; </a:t>
            </a:r>
            <a:r>
              <a:rPr lang="en-US" altLang="en-US" b="1" dirty="0"/>
              <a:t>on </a:t>
            </a:r>
            <a:r>
              <a:rPr lang="en-US" altLang="en-US" dirty="0"/>
              <a:t>&lt;relation or view&gt; </a:t>
            </a:r>
            <a:r>
              <a:rPr lang="en-US" altLang="en-US" b="1" dirty="0"/>
              <a:t>from </a:t>
            </a:r>
            <a:r>
              <a:rPr lang="en-US" altLang="en-US" dirty="0"/>
              <a:t>&lt;user list&gt;</a:t>
            </a:r>
          </a:p>
          <a:p>
            <a:r>
              <a:rPr lang="en-US" altLang="en-US" dirty="0"/>
              <a:t>Example:</a:t>
            </a:r>
          </a:p>
          <a:p>
            <a:pPr lvl="1">
              <a:buFont typeface="Monotype Sorts" charset="2"/>
              <a:buNone/>
            </a:pPr>
            <a:r>
              <a:rPr lang="en-US" altLang="en-US" b="1" dirty="0"/>
              <a:t>revoke select on </a:t>
            </a:r>
            <a:r>
              <a:rPr lang="en-US" altLang="en-US" i="1" dirty="0"/>
              <a:t>student  </a:t>
            </a:r>
            <a:r>
              <a:rPr lang="en-US" altLang="en-US" b="1" dirty="0"/>
              <a:t>from </a:t>
            </a:r>
            <a:r>
              <a:rPr lang="en-US" altLang="en-US" i="1" dirty="0"/>
              <a:t>U</a:t>
            </a:r>
            <a:r>
              <a:rPr lang="en-US" altLang="en-US" i="1" baseline="-25000" dirty="0"/>
              <a:t>1</a:t>
            </a:r>
            <a:r>
              <a:rPr lang="en-US" altLang="en-US" i="1" dirty="0"/>
              <a:t>, U</a:t>
            </a:r>
            <a:r>
              <a:rPr lang="en-US" altLang="en-US" i="1" baseline="-25000" dirty="0"/>
              <a:t>2</a:t>
            </a:r>
            <a:r>
              <a:rPr lang="en-US" altLang="en-US" i="1" dirty="0"/>
              <a:t>, U</a:t>
            </a:r>
            <a:r>
              <a:rPr lang="en-US" altLang="en-US" i="1" baseline="-25000" dirty="0"/>
              <a:t>3</a:t>
            </a:r>
          </a:p>
          <a:p>
            <a:r>
              <a:rPr lang="en-US" altLang="en-US" dirty="0"/>
              <a:t>&lt;privilege-list&gt; may be </a:t>
            </a:r>
            <a:r>
              <a:rPr lang="en-US" altLang="en-US" b="1" dirty="0"/>
              <a:t>all </a:t>
            </a:r>
            <a:r>
              <a:rPr lang="en-US" altLang="en-US" dirty="0"/>
              <a:t>to revoke all privileges the </a:t>
            </a:r>
            <a:r>
              <a:rPr lang="en-US" altLang="en-US" dirty="0" err="1"/>
              <a:t>revokee</a:t>
            </a:r>
            <a:r>
              <a:rPr lang="en-US" altLang="en-US" dirty="0"/>
              <a:t> may hold.</a:t>
            </a:r>
          </a:p>
          <a:p>
            <a:r>
              <a:rPr lang="en-US" altLang="en-US" dirty="0"/>
              <a:t>If &lt;</a:t>
            </a:r>
            <a:r>
              <a:rPr lang="en-US" altLang="en-US" dirty="0" err="1"/>
              <a:t>revokee</a:t>
            </a:r>
            <a:r>
              <a:rPr lang="en-US" altLang="en-US" dirty="0"/>
              <a:t>-list&gt; includes </a:t>
            </a:r>
            <a:r>
              <a:rPr lang="en-US" altLang="en-US" b="1" dirty="0"/>
              <a:t>public, </a:t>
            </a:r>
            <a:r>
              <a:rPr lang="en-US" altLang="en-US" dirty="0"/>
              <a:t>all users lose the privilege except those granted it explicitly.</a:t>
            </a:r>
          </a:p>
          <a:p>
            <a:r>
              <a:rPr lang="en-US" altLang="en-US" dirty="0"/>
              <a:t>If the same privilege was granted twice to the same user by different grantees, the user may retain the privilege after the revocation.</a:t>
            </a:r>
          </a:p>
          <a:p>
            <a:r>
              <a:rPr lang="en-US" altLang="en-US" dirty="0"/>
              <a:t>All privileges that depend on the privilege being revoked are also revoked.</a:t>
            </a:r>
          </a:p>
          <a:p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407923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/>
              </a:rPr>
              <a:t>Roles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18173"/>
            <a:ext cx="7629925" cy="3161220"/>
          </a:xfrm>
        </p:spPr>
        <p:txBody>
          <a:bodyPr/>
          <a:lstStyle/>
          <a:p>
            <a:r>
              <a:rPr lang="en-US" altLang="en-US" dirty="0"/>
              <a:t>A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b="1" dirty="0">
                <a:solidFill>
                  <a:srgbClr val="002060"/>
                </a:solidFill>
              </a:rPr>
              <a:t>role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is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a way to distinguish among various users as far as what  these users can access/update in the database.</a:t>
            </a:r>
          </a:p>
          <a:p>
            <a:r>
              <a:rPr lang="en-US" altLang="en-US" dirty="0"/>
              <a:t>To create a role we use:</a:t>
            </a:r>
          </a:p>
          <a:p>
            <a:pPr>
              <a:buNone/>
            </a:pPr>
            <a:r>
              <a:rPr lang="en-US" altLang="en-US" b="1" dirty="0"/>
              <a:t>        create a role </a:t>
            </a:r>
            <a:r>
              <a:rPr lang="en-US" altLang="en-US" dirty="0"/>
              <a:t>&lt;name&gt;</a:t>
            </a:r>
          </a:p>
          <a:p>
            <a:r>
              <a:rPr lang="en-US" altLang="en-US" dirty="0"/>
              <a:t>Example:</a:t>
            </a:r>
          </a:p>
          <a:p>
            <a:pPr lvl="1"/>
            <a:r>
              <a:rPr lang="en-US" altLang="en-US" dirty="0"/>
              <a:t>  </a:t>
            </a:r>
            <a:r>
              <a:rPr lang="en-US" altLang="en-US" b="1" dirty="0"/>
              <a:t>create role</a:t>
            </a:r>
            <a:r>
              <a:rPr lang="en-US" altLang="en-US" dirty="0"/>
              <a:t> instructor</a:t>
            </a:r>
          </a:p>
          <a:p>
            <a:r>
              <a:rPr lang="en-US" altLang="en-US" dirty="0"/>
              <a:t>Once a role is created we can assign “users” to the role using:</a:t>
            </a:r>
          </a:p>
          <a:p>
            <a:pPr lvl="1"/>
            <a:r>
              <a:rPr lang="en-US" altLang="en-US" b="1" dirty="0"/>
              <a:t>grant</a:t>
            </a:r>
            <a:r>
              <a:rPr lang="en-US" altLang="en-US" dirty="0"/>
              <a:t>  &lt;role&gt; </a:t>
            </a:r>
            <a:r>
              <a:rPr lang="en-US" altLang="en-US" b="1" dirty="0"/>
              <a:t>to </a:t>
            </a:r>
            <a:r>
              <a:rPr lang="en-US" altLang="en-US" dirty="0"/>
              <a:t>&lt;users&gt;</a:t>
            </a:r>
          </a:p>
          <a:p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663233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/>
              </a:rPr>
              <a:t>Roles Example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0365"/>
            <a:ext cx="7590445" cy="4903787"/>
          </a:xfrm>
        </p:spPr>
        <p:txBody>
          <a:bodyPr/>
          <a:lstStyle/>
          <a:p>
            <a:r>
              <a:rPr lang="en-US" altLang="en-US" b="1" dirty="0"/>
              <a:t>create role</a:t>
            </a:r>
            <a:r>
              <a:rPr lang="en-US" altLang="en-US" dirty="0"/>
              <a:t> instructor;</a:t>
            </a:r>
          </a:p>
          <a:p>
            <a:r>
              <a:rPr lang="en-US" altLang="en-US" b="1" dirty="0"/>
              <a:t>grant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b="1" dirty="0"/>
              <a:t> to </a:t>
            </a:r>
            <a:r>
              <a:rPr lang="en-US" altLang="en-US" dirty="0" err="1"/>
              <a:t>Amit</a:t>
            </a:r>
            <a:r>
              <a:rPr lang="en-US" altLang="en-US" b="1" dirty="0"/>
              <a:t>;</a:t>
            </a:r>
            <a:endParaRPr lang="en-US" altLang="en-US" dirty="0"/>
          </a:p>
          <a:p>
            <a:r>
              <a:rPr lang="en-US" altLang="en-US" dirty="0"/>
              <a:t>Privileges can be granted to roles:</a:t>
            </a:r>
          </a:p>
          <a:p>
            <a:pPr lvl="1"/>
            <a:r>
              <a:rPr lang="en-US" altLang="en-US" b="1" dirty="0"/>
              <a:t>grant</a:t>
            </a:r>
            <a:r>
              <a:rPr lang="en-US" altLang="en-US" dirty="0"/>
              <a:t> </a:t>
            </a:r>
            <a:r>
              <a:rPr lang="en-US" altLang="en-US" b="1" dirty="0"/>
              <a:t>select</a:t>
            </a:r>
            <a:r>
              <a:rPr lang="en-US" altLang="en-US" dirty="0"/>
              <a:t> </a:t>
            </a:r>
            <a:r>
              <a:rPr lang="en-US" altLang="en-US" b="1" dirty="0"/>
              <a:t>on</a:t>
            </a:r>
            <a:r>
              <a:rPr lang="en-US" altLang="en-US" dirty="0"/>
              <a:t> </a:t>
            </a:r>
            <a:r>
              <a:rPr lang="en-US" altLang="en-US" i="1" dirty="0"/>
              <a:t>takes</a:t>
            </a:r>
            <a:r>
              <a:rPr lang="en-US" altLang="en-US" dirty="0"/>
              <a:t> </a:t>
            </a:r>
            <a:r>
              <a:rPr lang="en-US" altLang="en-US" b="1" dirty="0"/>
              <a:t>to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;</a:t>
            </a:r>
          </a:p>
          <a:p>
            <a:r>
              <a:rPr lang="en-US" altLang="en-US" dirty="0"/>
              <a:t>Roles can be granted to users, as well as to other roles</a:t>
            </a:r>
          </a:p>
          <a:p>
            <a:pPr lvl="1"/>
            <a:r>
              <a:rPr lang="en-US" altLang="en-US" b="1" dirty="0"/>
              <a:t>create</a:t>
            </a:r>
            <a:r>
              <a:rPr lang="en-US" altLang="en-US" dirty="0"/>
              <a:t> </a:t>
            </a:r>
            <a:r>
              <a:rPr lang="en-US" altLang="en-US" b="1" dirty="0"/>
              <a:t>role</a:t>
            </a:r>
            <a:r>
              <a:rPr lang="en-US" altLang="en-US" dirty="0"/>
              <a:t> </a:t>
            </a:r>
            <a:r>
              <a:rPr lang="en-US" altLang="en-US" i="1" dirty="0" err="1"/>
              <a:t>teaching_assistant</a:t>
            </a:r>
            <a:endParaRPr lang="en-US" altLang="en-US" i="1" dirty="0"/>
          </a:p>
          <a:p>
            <a:pPr lvl="1"/>
            <a:r>
              <a:rPr lang="en-US" altLang="en-US" b="1" dirty="0"/>
              <a:t>grant</a:t>
            </a:r>
            <a:r>
              <a:rPr lang="en-US" altLang="en-US" dirty="0"/>
              <a:t> </a:t>
            </a:r>
            <a:r>
              <a:rPr lang="en-US" altLang="en-US" i="1" dirty="0" err="1"/>
              <a:t>teaching_assistant</a:t>
            </a:r>
            <a:r>
              <a:rPr lang="en-US" altLang="en-US" dirty="0"/>
              <a:t> </a:t>
            </a:r>
            <a:r>
              <a:rPr lang="en-US" altLang="en-US" b="1" dirty="0"/>
              <a:t>to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;</a:t>
            </a:r>
          </a:p>
          <a:p>
            <a:pPr lvl="2"/>
            <a:r>
              <a:rPr lang="en-US" altLang="en-US" i="1" dirty="0"/>
              <a:t>Instructor</a:t>
            </a:r>
            <a:r>
              <a:rPr lang="en-US" altLang="en-US" dirty="0"/>
              <a:t> inherits all privileges of </a:t>
            </a:r>
            <a:r>
              <a:rPr lang="en-US" altLang="en-US" i="1" dirty="0" err="1"/>
              <a:t>teaching_assistant</a:t>
            </a:r>
            <a:endParaRPr lang="en-US" altLang="en-US" i="1" dirty="0"/>
          </a:p>
          <a:p>
            <a:r>
              <a:rPr lang="en-US" altLang="en-US" dirty="0"/>
              <a:t>Chain of roles</a:t>
            </a:r>
          </a:p>
          <a:p>
            <a:pPr lvl="1"/>
            <a:r>
              <a:rPr lang="en-US" altLang="en-US" b="1" dirty="0"/>
              <a:t>create</a:t>
            </a:r>
            <a:r>
              <a:rPr lang="en-US" altLang="en-US" dirty="0"/>
              <a:t> </a:t>
            </a:r>
            <a:r>
              <a:rPr lang="en-US" altLang="en-US" b="1" dirty="0"/>
              <a:t>role</a:t>
            </a:r>
            <a:r>
              <a:rPr lang="en-US" altLang="en-US" dirty="0"/>
              <a:t> </a:t>
            </a:r>
            <a:r>
              <a:rPr lang="en-US" altLang="en-US" i="1" dirty="0"/>
              <a:t>dean</a:t>
            </a:r>
            <a:r>
              <a:rPr lang="en-US" altLang="en-US" dirty="0"/>
              <a:t>;</a:t>
            </a:r>
          </a:p>
          <a:p>
            <a:pPr lvl="1"/>
            <a:r>
              <a:rPr lang="en-US" altLang="en-US" b="1" dirty="0"/>
              <a:t>grant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</a:t>
            </a:r>
            <a:r>
              <a:rPr lang="en-US" altLang="en-US" b="1" dirty="0"/>
              <a:t>to</a:t>
            </a:r>
            <a:r>
              <a:rPr lang="en-US" altLang="en-US" dirty="0"/>
              <a:t> </a:t>
            </a:r>
            <a:r>
              <a:rPr lang="en-US" altLang="en-US" i="1" dirty="0"/>
              <a:t>dean</a:t>
            </a:r>
            <a:r>
              <a:rPr lang="en-US" altLang="en-US" dirty="0"/>
              <a:t>;</a:t>
            </a:r>
          </a:p>
          <a:p>
            <a:pPr lvl="1"/>
            <a:r>
              <a:rPr lang="en-US" altLang="en-US" b="1" dirty="0"/>
              <a:t>grant</a:t>
            </a:r>
            <a:r>
              <a:rPr lang="en-US" altLang="en-US" dirty="0"/>
              <a:t> </a:t>
            </a:r>
            <a:r>
              <a:rPr lang="en-US" altLang="en-US" i="1" dirty="0"/>
              <a:t>dean</a:t>
            </a:r>
            <a:r>
              <a:rPr lang="en-US" altLang="en-US" dirty="0"/>
              <a:t> </a:t>
            </a:r>
            <a:r>
              <a:rPr lang="en-US" altLang="en-US" b="1" dirty="0"/>
              <a:t>to</a:t>
            </a:r>
            <a:r>
              <a:rPr lang="en-US" altLang="en-US" dirty="0"/>
              <a:t> Satoshi;</a:t>
            </a:r>
          </a:p>
          <a:p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37946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267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Course Schedule</a:t>
            </a:r>
            <a:endParaRPr kumimoji="0" lang="en-US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2FA926B-1F07-8546-B7AD-EC0985A40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6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6</a:t>
            </a:r>
          </a:p>
        </p:txBody>
      </p:sp>
    </p:spTree>
    <p:extLst>
      <p:ext uri="{BB962C8B-B14F-4D97-AF65-F5344CB8AC3E}">
        <p14:creationId xmlns:p14="http://schemas.microsoft.com/office/powerpoint/2010/main" val="40070923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Authorization on Views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9133"/>
            <a:ext cx="7612170" cy="3730219"/>
          </a:xfrm>
        </p:spPr>
        <p:txBody>
          <a:bodyPr/>
          <a:lstStyle/>
          <a:p>
            <a:r>
              <a:rPr lang="en-US" altLang="en-US" b="1" dirty="0"/>
              <a:t>create view  </a:t>
            </a:r>
            <a:r>
              <a:rPr lang="en-US" altLang="en-US" i="1" dirty="0" err="1"/>
              <a:t>geo_instructor</a:t>
            </a:r>
            <a:r>
              <a:rPr lang="en-US" altLang="en-US" i="1" dirty="0"/>
              <a:t> </a:t>
            </a:r>
            <a:r>
              <a:rPr lang="en-US" altLang="en-US" b="1" dirty="0"/>
              <a:t>as</a:t>
            </a:r>
            <a:br>
              <a:rPr lang="en-US" altLang="en-US" b="1" dirty="0"/>
            </a:b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dept_name </a:t>
            </a:r>
            <a:r>
              <a:rPr lang="en-US" altLang="en-US" dirty="0"/>
              <a:t>= 'Geology');</a:t>
            </a:r>
          </a:p>
          <a:p>
            <a:r>
              <a:rPr lang="en-US" altLang="en-US" b="1" dirty="0"/>
              <a:t>grant select on </a:t>
            </a:r>
            <a:r>
              <a:rPr lang="en-US" altLang="en-US" i="1" dirty="0" err="1"/>
              <a:t>geo_instructor</a:t>
            </a:r>
            <a:r>
              <a:rPr lang="en-US" altLang="en-US" i="1" dirty="0"/>
              <a:t> </a:t>
            </a:r>
            <a:r>
              <a:rPr lang="en-US" altLang="en-US" b="1" dirty="0"/>
              <a:t>to </a:t>
            </a:r>
            <a:r>
              <a:rPr lang="en-US" altLang="en-US" i="1" dirty="0"/>
              <a:t> </a:t>
            </a:r>
            <a:r>
              <a:rPr lang="en-US" altLang="en-US" i="1" dirty="0" err="1"/>
              <a:t>geo_staff</a:t>
            </a:r>
            <a:endParaRPr lang="en-US" altLang="en-US" i="1" dirty="0"/>
          </a:p>
          <a:p>
            <a:r>
              <a:rPr lang="en-US" altLang="en-US" dirty="0"/>
              <a:t>Suppose that a  </a:t>
            </a:r>
            <a:r>
              <a:rPr lang="en-US" altLang="en-US" i="1" dirty="0" err="1"/>
              <a:t>geo_staff</a:t>
            </a:r>
            <a:r>
              <a:rPr lang="en-US" altLang="en-US" dirty="0"/>
              <a:t> member issues</a:t>
            </a:r>
          </a:p>
          <a:p>
            <a:pPr lvl="1"/>
            <a:r>
              <a:rPr lang="en-US" altLang="en-US" b="1" dirty="0"/>
              <a:t>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 err="1"/>
              <a:t>geo_instructor</a:t>
            </a:r>
            <a:r>
              <a:rPr lang="en-US" altLang="en-US" dirty="0"/>
              <a:t>;</a:t>
            </a:r>
          </a:p>
          <a:p>
            <a:r>
              <a:rPr lang="en-US" altLang="en-US" dirty="0"/>
              <a:t>What if </a:t>
            </a:r>
          </a:p>
          <a:p>
            <a:pPr lvl="1"/>
            <a:r>
              <a:rPr lang="en-US" altLang="en-US" i="1" dirty="0" err="1"/>
              <a:t>geo_staff</a:t>
            </a:r>
            <a:r>
              <a:rPr lang="en-US" altLang="en-US" dirty="0"/>
              <a:t> does not have permissions on </a:t>
            </a:r>
            <a:r>
              <a:rPr lang="en-US" altLang="en-US" i="1" dirty="0"/>
              <a:t>instructor?</a:t>
            </a:r>
          </a:p>
          <a:p>
            <a:pPr lvl="1"/>
            <a:r>
              <a:rPr lang="en-US" altLang="en-US" dirty="0"/>
              <a:t>Creator of view did not have some permissions on </a:t>
            </a:r>
            <a:r>
              <a:rPr lang="en-US" altLang="en-US" i="1" dirty="0"/>
              <a:t>instructor?</a:t>
            </a: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619569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Other Authorization Features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7709825" cy="3685476"/>
          </a:xfrm>
        </p:spPr>
        <p:txBody>
          <a:bodyPr/>
          <a:lstStyle/>
          <a:p>
            <a:r>
              <a:rPr lang="en-US" altLang="en-US" b="1" dirty="0"/>
              <a:t>references</a:t>
            </a:r>
            <a:r>
              <a:rPr lang="en-US" altLang="en-US" dirty="0"/>
              <a:t> privilege to create foreign key</a:t>
            </a:r>
          </a:p>
          <a:p>
            <a:pPr lvl="1"/>
            <a:r>
              <a:rPr lang="en-US" altLang="en-US" b="1" dirty="0"/>
              <a:t>grant reference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) </a:t>
            </a:r>
            <a:r>
              <a:rPr lang="en-US" altLang="en-US" b="1" dirty="0"/>
              <a:t>on </a:t>
            </a:r>
            <a:r>
              <a:rPr lang="en-US" altLang="en-US" i="1" dirty="0"/>
              <a:t>department </a:t>
            </a:r>
            <a:r>
              <a:rPr lang="en-US" altLang="en-US" b="1" dirty="0"/>
              <a:t>to </a:t>
            </a:r>
            <a:r>
              <a:rPr lang="en-US" altLang="en-US" dirty="0"/>
              <a:t>Mariano;</a:t>
            </a:r>
          </a:p>
          <a:p>
            <a:pPr lvl="1"/>
            <a:r>
              <a:rPr lang="en-US" altLang="en-US" dirty="0"/>
              <a:t>Why is this required?</a:t>
            </a:r>
          </a:p>
          <a:p>
            <a:r>
              <a:rPr lang="en-US" altLang="en-US" dirty="0"/>
              <a:t>transfer of privileges</a:t>
            </a:r>
          </a:p>
          <a:p>
            <a:pPr lvl="1"/>
            <a:r>
              <a:rPr lang="en-US" altLang="en-US" b="1" dirty="0"/>
              <a:t>grant select on </a:t>
            </a:r>
            <a:r>
              <a:rPr lang="en-US" altLang="en-US" i="1" dirty="0"/>
              <a:t>department </a:t>
            </a:r>
            <a:r>
              <a:rPr lang="en-US" altLang="en-US" b="1" dirty="0"/>
              <a:t>to </a:t>
            </a:r>
            <a:r>
              <a:rPr lang="en-US" altLang="en-US" dirty="0" err="1"/>
              <a:t>Amit</a:t>
            </a:r>
            <a:r>
              <a:rPr lang="en-US" altLang="en-US" dirty="0"/>
              <a:t> </a:t>
            </a:r>
            <a:r>
              <a:rPr lang="en-US" altLang="en-US" b="1" dirty="0"/>
              <a:t>with grant option</a:t>
            </a:r>
            <a:r>
              <a:rPr lang="en-US" altLang="en-US" dirty="0"/>
              <a:t>;</a:t>
            </a:r>
          </a:p>
          <a:p>
            <a:pPr lvl="1"/>
            <a:r>
              <a:rPr lang="en-US" altLang="en-US" b="1" dirty="0"/>
              <a:t>revoke select on </a:t>
            </a:r>
            <a:r>
              <a:rPr lang="en-US" altLang="en-US" i="1" dirty="0"/>
              <a:t>department </a:t>
            </a:r>
            <a:r>
              <a:rPr lang="en-US" altLang="en-US" b="1" dirty="0"/>
              <a:t>from </a:t>
            </a:r>
            <a:r>
              <a:rPr lang="en-US" altLang="en-US" dirty="0" err="1"/>
              <a:t>Amit</a:t>
            </a:r>
            <a:r>
              <a:rPr lang="en-US" altLang="en-US" dirty="0"/>
              <a:t>, Satoshi </a:t>
            </a:r>
            <a:r>
              <a:rPr lang="en-US" altLang="en-US" b="1" dirty="0"/>
              <a:t>cascade</a:t>
            </a:r>
            <a:r>
              <a:rPr lang="en-US" altLang="en-US" dirty="0"/>
              <a:t>;</a:t>
            </a:r>
          </a:p>
          <a:p>
            <a:pPr lvl="1"/>
            <a:r>
              <a:rPr lang="en-US" altLang="en-US" b="1" dirty="0"/>
              <a:t>revoke select on </a:t>
            </a:r>
            <a:r>
              <a:rPr lang="en-US" altLang="en-US" i="1" dirty="0"/>
              <a:t>department </a:t>
            </a:r>
            <a:r>
              <a:rPr lang="en-US" altLang="en-US" b="1" dirty="0"/>
              <a:t>from </a:t>
            </a:r>
            <a:r>
              <a:rPr lang="en-US" altLang="en-US" dirty="0" err="1"/>
              <a:t>Amit</a:t>
            </a:r>
            <a:r>
              <a:rPr lang="en-US" altLang="en-US" dirty="0"/>
              <a:t>, Satoshi </a:t>
            </a:r>
            <a:r>
              <a:rPr lang="en-US" altLang="en-US" b="1" dirty="0"/>
              <a:t>restrict</a:t>
            </a:r>
            <a:r>
              <a:rPr lang="en-US" altLang="en-US" dirty="0"/>
              <a:t>;</a:t>
            </a:r>
          </a:p>
          <a:p>
            <a:pPr lvl="1"/>
            <a:r>
              <a:rPr lang="en-US" altLang="en-US" dirty="0"/>
              <a:t>And more!</a:t>
            </a:r>
          </a:p>
        </p:txBody>
      </p:sp>
    </p:spTree>
    <p:extLst>
      <p:ext uri="{BB962C8B-B14F-4D97-AF65-F5344CB8AC3E}">
        <p14:creationId xmlns:p14="http://schemas.microsoft.com/office/powerpoint/2010/main" val="33770464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1" y="2311401"/>
            <a:ext cx="12192000" cy="1405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Entity-Relationship Model</a:t>
            </a:r>
            <a:br>
              <a:rPr lang="en-US" altLang="en-US" sz="4267" i="1" dirty="0">
                <a:solidFill>
                  <a:schemeClr val="bg1"/>
                </a:solidFill>
              </a:rPr>
            </a:br>
            <a:r>
              <a:rPr lang="en-US" altLang="en-US" sz="4267" i="1" dirty="0">
                <a:solidFill>
                  <a:schemeClr val="bg1"/>
                </a:solidFill>
              </a:rPr>
              <a:t>(Continued)</a:t>
            </a:r>
            <a:endParaRPr lang="en-US" altLang="en-US" sz="2400" i="1" dirty="0">
              <a:solidFill>
                <a:schemeClr val="bg1"/>
              </a:solidFill>
            </a:endParaRP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365E367B-1D71-E249-AE30-84726ADD8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62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6</a:t>
            </a:r>
          </a:p>
        </p:txBody>
      </p:sp>
    </p:spTree>
    <p:extLst>
      <p:ext uri="{BB962C8B-B14F-4D97-AF65-F5344CB8AC3E}">
        <p14:creationId xmlns:p14="http://schemas.microsoft.com/office/powerpoint/2010/main" val="23171891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Weak Entity Sets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FF02522-D9EC-E74E-8EDE-704E869AE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63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6</a:t>
            </a:r>
          </a:p>
        </p:txBody>
      </p:sp>
    </p:spTree>
    <p:extLst>
      <p:ext uri="{BB962C8B-B14F-4D97-AF65-F5344CB8AC3E}">
        <p14:creationId xmlns:p14="http://schemas.microsoft.com/office/powerpoint/2010/main" val="22259441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64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799" y="1"/>
            <a:ext cx="11115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Example Order Form – Order “Contains” Line Items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6D4A9948-39B7-C549-8BF9-BC97A0F43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570459"/>
              </p:ext>
            </p:extLst>
          </p:nvPr>
        </p:nvGraphicFramePr>
        <p:xfrm>
          <a:off x="197222" y="1859270"/>
          <a:ext cx="6580096" cy="12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024">
                  <a:extLst>
                    <a:ext uri="{9D8B030D-6E8A-4147-A177-3AD203B41FA5}">
                      <a16:colId xmlns:a16="http://schemas.microsoft.com/office/drawing/2014/main" val="1792368322"/>
                    </a:ext>
                  </a:extLst>
                </a:gridCol>
                <a:gridCol w="1645024">
                  <a:extLst>
                    <a:ext uri="{9D8B030D-6E8A-4147-A177-3AD203B41FA5}">
                      <a16:colId xmlns:a16="http://schemas.microsoft.com/office/drawing/2014/main" val="3678711122"/>
                    </a:ext>
                  </a:extLst>
                </a:gridCol>
                <a:gridCol w="1645024">
                  <a:extLst>
                    <a:ext uri="{9D8B030D-6E8A-4147-A177-3AD203B41FA5}">
                      <a16:colId xmlns:a16="http://schemas.microsoft.com/office/drawing/2014/main" val="130020180"/>
                    </a:ext>
                  </a:extLst>
                </a:gridCol>
                <a:gridCol w="1645024">
                  <a:extLst>
                    <a:ext uri="{9D8B030D-6E8A-4147-A177-3AD203B41FA5}">
                      <a16:colId xmlns:a16="http://schemas.microsoft.com/office/drawing/2014/main" val="736523693"/>
                    </a:ext>
                  </a:extLst>
                </a:gridCol>
              </a:tblGrid>
              <a:tr h="300217">
                <a:tc>
                  <a:txBody>
                    <a:bodyPr/>
                    <a:lstStyle/>
                    <a:p>
                      <a:r>
                        <a:rPr lang="en-US" sz="1600" dirty="0" err="1"/>
                        <a:t>ProductID</a:t>
                      </a:r>
                      <a:endParaRPr lang="en-US" sz="1600" dirty="0"/>
                    </a:p>
                  </a:txBody>
                  <a:tcPr marL="80481" marR="80481" marT="40240" marB="4024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Quantity</a:t>
                      </a:r>
                    </a:p>
                  </a:txBody>
                  <a:tcPr marL="80481" marR="80481" marT="40240" marB="4024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Price</a:t>
                      </a:r>
                    </a:p>
                  </a:txBody>
                  <a:tcPr marL="80481" marR="80481" marT="40240" marB="40240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OrderID</a:t>
                      </a:r>
                      <a:endParaRPr lang="en-US" sz="1600" dirty="0"/>
                    </a:p>
                  </a:txBody>
                  <a:tcPr marL="80481" marR="80481" marT="40240" marB="40240"/>
                </a:tc>
                <a:extLst>
                  <a:ext uri="{0D108BD9-81ED-4DB2-BD59-A6C34878D82A}">
                    <a16:rowId xmlns:a16="http://schemas.microsoft.com/office/drawing/2014/main" val="3662327802"/>
                  </a:ext>
                </a:extLst>
              </a:tr>
              <a:tr h="300217">
                <a:tc>
                  <a:txBody>
                    <a:bodyPr/>
                    <a:lstStyle/>
                    <a:p>
                      <a:r>
                        <a:rPr lang="en-US" sz="1600" dirty="0"/>
                        <a:t>111</a:t>
                      </a:r>
                    </a:p>
                  </a:txBody>
                  <a:tcPr marL="80481" marR="80481" marT="40240" marB="4024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 marL="80481" marR="80481" marT="40240" marB="4024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2.10</a:t>
                      </a:r>
                    </a:p>
                  </a:txBody>
                  <a:tcPr marL="80481" marR="80481" marT="40240" marB="4024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31</a:t>
                      </a:r>
                    </a:p>
                  </a:txBody>
                  <a:tcPr marL="80481" marR="80481" marT="40240" marB="40240"/>
                </a:tc>
                <a:extLst>
                  <a:ext uri="{0D108BD9-81ED-4DB2-BD59-A6C34878D82A}">
                    <a16:rowId xmlns:a16="http://schemas.microsoft.com/office/drawing/2014/main" val="3117195884"/>
                  </a:ext>
                </a:extLst>
              </a:tr>
              <a:tr h="300217">
                <a:tc>
                  <a:txBody>
                    <a:bodyPr/>
                    <a:lstStyle/>
                    <a:p>
                      <a:r>
                        <a:rPr lang="en-US" sz="1600" dirty="0"/>
                        <a:t>101</a:t>
                      </a:r>
                    </a:p>
                  </a:txBody>
                  <a:tcPr marL="80481" marR="80481" marT="40240" marB="4024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 marL="80481" marR="80481" marT="40240" marB="4024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1.30</a:t>
                      </a:r>
                    </a:p>
                  </a:txBody>
                  <a:tcPr marL="80481" marR="80481" marT="40240" marB="4024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31</a:t>
                      </a:r>
                    </a:p>
                  </a:txBody>
                  <a:tcPr marL="80481" marR="80481" marT="40240" marB="40240"/>
                </a:tc>
                <a:extLst>
                  <a:ext uri="{0D108BD9-81ED-4DB2-BD59-A6C34878D82A}">
                    <a16:rowId xmlns:a16="http://schemas.microsoft.com/office/drawing/2014/main" val="1369976736"/>
                  </a:ext>
                </a:extLst>
              </a:tr>
              <a:tr h="300217">
                <a:tc>
                  <a:txBody>
                    <a:bodyPr/>
                    <a:lstStyle/>
                    <a:p>
                      <a:r>
                        <a:rPr lang="en-US" sz="1600" dirty="0"/>
                        <a:t>333</a:t>
                      </a:r>
                    </a:p>
                  </a:txBody>
                  <a:tcPr marL="80481" marR="80481" marT="40240" marB="4024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102</a:t>
                      </a:r>
                    </a:p>
                  </a:txBody>
                  <a:tcPr marL="80481" marR="80481" marT="40240" marB="4024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47.5</a:t>
                      </a:r>
                    </a:p>
                  </a:txBody>
                  <a:tcPr marL="80481" marR="80481" marT="40240" marB="4024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31</a:t>
                      </a:r>
                    </a:p>
                  </a:txBody>
                  <a:tcPr marL="80481" marR="80481" marT="40240" marB="40240"/>
                </a:tc>
                <a:extLst>
                  <a:ext uri="{0D108BD9-81ED-4DB2-BD59-A6C34878D82A}">
                    <a16:rowId xmlns:a16="http://schemas.microsoft.com/office/drawing/2014/main" val="504077680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F7F30D5F-F3DB-4249-A803-2CE986645070}"/>
              </a:ext>
            </a:extLst>
          </p:cNvPr>
          <p:cNvSpPr/>
          <p:nvPr/>
        </p:nvSpPr>
        <p:spPr>
          <a:xfrm>
            <a:off x="188258" y="753214"/>
            <a:ext cx="6580096" cy="1058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Customer ID: 201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OrderNo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31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OrderedDate:504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4EE404-B1A3-B947-ACB0-429F9ED129E4}"/>
              </a:ext>
            </a:extLst>
          </p:cNvPr>
          <p:cNvSpPr/>
          <p:nvPr/>
        </p:nvSpPr>
        <p:spPr>
          <a:xfrm>
            <a:off x="170490" y="1893293"/>
            <a:ext cx="6633559" cy="12008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E70D28-48F5-634D-90F9-B6DFF38FF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1815"/>
            <a:ext cx="7461324" cy="177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203DC3A-F99A-5542-B87B-EB6199BCB3D3}"/>
              </a:ext>
            </a:extLst>
          </p:cNvPr>
          <p:cNvSpPr/>
          <p:nvPr/>
        </p:nvSpPr>
        <p:spPr>
          <a:xfrm>
            <a:off x="107576" y="753215"/>
            <a:ext cx="6696473" cy="239990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64CEDE-29A7-674E-A4F4-3ACB7612AC88}"/>
              </a:ext>
            </a:extLst>
          </p:cNvPr>
          <p:cNvSpPr/>
          <p:nvPr/>
        </p:nvSpPr>
        <p:spPr>
          <a:xfrm>
            <a:off x="7843957" y="3293365"/>
            <a:ext cx="392654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r>
              <a:rPr lang="en-US" dirty="0">
                <a:solidFill>
                  <a:srgbClr val="CC7832"/>
                </a:solidFill>
              </a:rPr>
              <a:t>public class </a:t>
            </a:r>
            <a:r>
              <a:rPr lang="en-US" dirty="0" err="1"/>
              <a:t>LineItem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>}</a:t>
            </a:r>
            <a:br>
              <a:rPr lang="en-US" dirty="0"/>
            </a:br>
            <a:endParaRPr lang="en-US" dirty="0">
              <a:solidFill>
                <a:srgbClr val="CC7832"/>
              </a:solidFill>
            </a:endParaRPr>
          </a:p>
          <a:p>
            <a:endParaRPr lang="en-US" dirty="0">
              <a:solidFill>
                <a:srgbClr val="CC7832"/>
              </a:solidFill>
            </a:endParaRPr>
          </a:p>
          <a:p>
            <a:endParaRPr lang="en-US" dirty="0">
              <a:solidFill>
                <a:srgbClr val="CC7832"/>
              </a:solidFill>
            </a:endParaRPr>
          </a:p>
          <a:p>
            <a:r>
              <a:rPr lang="en-US" dirty="0">
                <a:solidFill>
                  <a:srgbClr val="CC7832"/>
                </a:solidFill>
              </a:rPr>
              <a:t>public class </a:t>
            </a:r>
            <a:r>
              <a:rPr lang="en-US" dirty="0"/>
              <a:t>Order {</a:t>
            </a:r>
            <a:br>
              <a:rPr lang="en-US" dirty="0"/>
            </a:br>
            <a:r>
              <a:rPr lang="en-US" dirty="0"/>
              <a:t>    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LineItem</a:t>
            </a:r>
            <a:r>
              <a:rPr lang="en-US" dirty="0"/>
              <a:t>    </a:t>
            </a:r>
            <a:r>
              <a:rPr lang="en-US" dirty="0" err="1">
                <a:solidFill>
                  <a:srgbClr val="9876AA"/>
                </a:solidFill>
              </a:rPr>
              <a:t>lineItem</a:t>
            </a:r>
            <a:r>
              <a:rPr lang="en-US" dirty="0"/>
              <a:t>[]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/>
              <a:t>}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7FDE81-6171-E041-B785-CB64A2F3E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7270" y="702312"/>
            <a:ext cx="4416748" cy="2726687"/>
          </a:xfrm>
        </p:spPr>
        <p:txBody>
          <a:bodyPr>
            <a:normAutofit/>
          </a:bodyPr>
          <a:lstStyle/>
          <a:p>
            <a:r>
              <a:rPr lang="en-US" sz="2000" i="1" dirty="0"/>
              <a:t>Containment </a:t>
            </a:r>
            <a:r>
              <a:rPr lang="en-US" sz="2000" dirty="0"/>
              <a:t>is a common concept in data models.</a:t>
            </a:r>
          </a:p>
          <a:p>
            <a:r>
              <a:rPr lang="en-US" sz="2000" dirty="0"/>
              <a:t>Containment implementation is common in object-oriented models.</a:t>
            </a:r>
          </a:p>
          <a:p>
            <a:r>
              <a:rPr lang="en-US" sz="2000" dirty="0"/>
              <a:t>Domains are atomic in the relational model </a:t>
            </a:r>
            <a:r>
              <a:rPr lang="en-US" sz="2000" dirty="0">
                <a:sym typeface="Wingdings" pitchFamily="2" charset="2"/>
              </a:rPr>
              <a:t> Lists/Arrays are not possible.</a:t>
            </a:r>
          </a:p>
          <a:p>
            <a:r>
              <a:rPr lang="en-US" sz="2000" dirty="0">
                <a:sym typeface="Wingdings" pitchFamily="2" charset="2"/>
              </a:rPr>
              <a:t>Weak Entity is one way to model.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263839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Weak Entity Sets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2" y="1189372"/>
            <a:ext cx="7629925" cy="4138533"/>
          </a:xfrm>
        </p:spPr>
        <p:txBody>
          <a:bodyPr/>
          <a:lstStyle/>
          <a:p>
            <a:r>
              <a:rPr lang="en-US" altLang="en-US" dirty="0"/>
              <a:t>Consider a </a:t>
            </a:r>
            <a:r>
              <a:rPr lang="en-US" altLang="en-US" i="1" dirty="0"/>
              <a:t>section</a:t>
            </a:r>
            <a:r>
              <a:rPr lang="en-US" altLang="en-US" dirty="0"/>
              <a:t> entity, which is uniquely identified by a 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/>
              <a:t>semester, year</a:t>
            </a:r>
            <a:r>
              <a:rPr lang="en-US" altLang="en-US" dirty="0"/>
              <a:t>, and </a:t>
            </a:r>
            <a:r>
              <a:rPr lang="en-US" altLang="en-US" i="1" dirty="0" err="1"/>
              <a:t>sec_id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Clearly, section entities are related to course entities. Suppose we create a relationship set </a:t>
            </a:r>
            <a:r>
              <a:rPr lang="en-US" altLang="en-US" i="1" dirty="0" err="1"/>
              <a:t>sec_course</a:t>
            </a:r>
            <a:r>
              <a:rPr lang="en-US" altLang="en-US" dirty="0"/>
              <a:t> between entity sets </a:t>
            </a:r>
            <a:r>
              <a:rPr lang="en-US" altLang="en-US" i="1" dirty="0"/>
              <a:t>section</a:t>
            </a:r>
            <a:r>
              <a:rPr lang="en-US" altLang="en-US" dirty="0"/>
              <a:t> and </a:t>
            </a:r>
            <a:r>
              <a:rPr lang="en-US" altLang="en-US" i="1" dirty="0"/>
              <a:t>course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Note that the information in </a:t>
            </a:r>
            <a:r>
              <a:rPr lang="en-US" altLang="en-US" i="1" dirty="0" err="1"/>
              <a:t>sec_course</a:t>
            </a:r>
            <a:r>
              <a:rPr lang="en-US" altLang="en-US" dirty="0"/>
              <a:t> is redundant, since </a:t>
            </a:r>
            <a:r>
              <a:rPr lang="en-US" altLang="en-US" i="1" dirty="0"/>
              <a:t>section</a:t>
            </a:r>
            <a:r>
              <a:rPr lang="en-US" altLang="en-US" dirty="0"/>
              <a:t> already has an attribute </a:t>
            </a:r>
            <a:r>
              <a:rPr lang="en-US" altLang="en-US" i="1" dirty="0" err="1"/>
              <a:t>course_id</a:t>
            </a:r>
            <a:r>
              <a:rPr lang="en-US" altLang="en-US" dirty="0"/>
              <a:t>, which identifies the course with which the section is related. </a:t>
            </a:r>
          </a:p>
          <a:p>
            <a:r>
              <a:rPr lang="en-US" altLang="en-US" dirty="0"/>
              <a:t>One option to deal with this redundancy is to get rid of the relationship </a:t>
            </a:r>
            <a:r>
              <a:rPr lang="en-US" altLang="en-US" dirty="0" err="1"/>
              <a:t>s</a:t>
            </a:r>
            <a:r>
              <a:rPr lang="en-US" altLang="en-US" i="1" dirty="0" err="1"/>
              <a:t>ec_course</a:t>
            </a:r>
            <a:r>
              <a:rPr lang="en-US" altLang="en-US" dirty="0"/>
              <a:t>;  however, by doing so the relationship between </a:t>
            </a:r>
            <a:r>
              <a:rPr lang="en-US" altLang="en-US" i="1" dirty="0"/>
              <a:t>section</a:t>
            </a:r>
            <a:r>
              <a:rPr lang="en-US" altLang="en-US" dirty="0"/>
              <a:t> and </a:t>
            </a:r>
            <a:r>
              <a:rPr lang="en-US" altLang="en-US" i="1" dirty="0"/>
              <a:t>course </a:t>
            </a:r>
            <a:r>
              <a:rPr lang="en-US" altLang="en-US" dirty="0"/>
              <a:t>becomes implicit in an attribute, which is not desirable.</a:t>
            </a:r>
          </a:p>
        </p:txBody>
      </p:sp>
    </p:spTree>
    <p:extLst>
      <p:ext uri="{BB962C8B-B14F-4D97-AF65-F5344CB8AC3E}">
        <p14:creationId xmlns:p14="http://schemas.microsoft.com/office/powerpoint/2010/main" val="29742743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Weak Entity Sets (Cont.)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56443"/>
            <a:ext cx="7668514" cy="5042732"/>
          </a:xfrm>
        </p:spPr>
        <p:txBody>
          <a:bodyPr/>
          <a:lstStyle/>
          <a:p>
            <a:r>
              <a:rPr lang="en-US" altLang="en-US" dirty="0"/>
              <a:t>An alternative way to deal with this redundancy is to not store the attribute </a:t>
            </a:r>
            <a:r>
              <a:rPr lang="en-US" altLang="en-US" i="1" dirty="0" err="1"/>
              <a:t>course_id</a:t>
            </a:r>
            <a:r>
              <a:rPr lang="en-US" altLang="en-US" dirty="0"/>
              <a:t>  in the </a:t>
            </a:r>
            <a:r>
              <a:rPr lang="en-US" altLang="en-US" i="1" dirty="0"/>
              <a:t>section</a:t>
            </a:r>
            <a:r>
              <a:rPr lang="en-US" altLang="en-US" dirty="0"/>
              <a:t> entity and to only store the remaining attributes </a:t>
            </a:r>
            <a:r>
              <a:rPr lang="en-US" altLang="en-US" i="1" dirty="0" err="1"/>
              <a:t>section_id</a:t>
            </a:r>
            <a:r>
              <a:rPr lang="en-US" altLang="en-US" dirty="0"/>
              <a:t>,  </a:t>
            </a:r>
            <a:r>
              <a:rPr lang="en-US" altLang="en-US" i="1" dirty="0"/>
              <a:t>year</a:t>
            </a:r>
            <a:r>
              <a:rPr lang="en-US" altLang="en-US" dirty="0"/>
              <a:t>, and </a:t>
            </a:r>
            <a:r>
              <a:rPr lang="en-US" altLang="en-US" i="1" dirty="0"/>
              <a:t>semester.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However, the entity set </a:t>
            </a:r>
            <a:r>
              <a:rPr lang="en-US" altLang="en-US" i="1" dirty="0">
                <a:ea typeface="ＭＳ Ｐゴシック" panose="020B0600070205080204" pitchFamily="34" charset="-128"/>
              </a:rPr>
              <a:t>section</a:t>
            </a:r>
            <a:r>
              <a:rPr lang="en-US" altLang="en-US" dirty="0">
                <a:ea typeface="ＭＳ Ｐゴシック" panose="020B0600070205080204" pitchFamily="34" charset="-128"/>
              </a:rPr>
              <a:t> then does not have enough attributes to identify a particular </a:t>
            </a:r>
            <a:r>
              <a:rPr lang="en-US" altLang="en-US" i="1" dirty="0">
                <a:ea typeface="ＭＳ Ｐゴシック" panose="020B0600070205080204" pitchFamily="34" charset="-128"/>
              </a:rPr>
              <a:t>section</a:t>
            </a:r>
            <a:r>
              <a:rPr lang="en-US" altLang="en-US" dirty="0">
                <a:ea typeface="ＭＳ Ｐゴシック" panose="020B0600070205080204" pitchFamily="34" charset="-128"/>
              </a:rPr>
              <a:t> entity uniquely</a:t>
            </a:r>
          </a:p>
          <a:p>
            <a:r>
              <a:rPr lang="en-US" altLang="en-US" dirty="0"/>
              <a:t>To deal with this problem, we treat the relationship </a:t>
            </a:r>
            <a:r>
              <a:rPr lang="en-US" altLang="en-US" i="1" dirty="0" err="1"/>
              <a:t>sec_course</a:t>
            </a:r>
            <a:r>
              <a:rPr lang="en-US" altLang="en-US" dirty="0"/>
              <a:t>  as a special relationship that provides extra information, in this case, the </a:t>
            </a:r>
            <a:r>
              <a:rPr lang="en-US" altLang="en-US" i="1" dirty="0" err="1"/>
              <a:t>course_id</a:t>
            </a:r>
            <a:r>
              <a:rPr lang="en-US" altLang="en-US" dirty="0"/>
              <a:t>, required to identify </a:t>
            </a:r>
            <a:r>
              <a:rPr lang="en-US" altLang="en-US" i="1" dirty="0"/>
              <a:t>section</a:t>
            </a:r>
            <a:r>
              <a:rPr lang="en-US" altLang="en-US" dirty="0"/>
              <a:t>  entities uniquely.</a:t>
            </a:r>
          </a:p>
          <a:p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weak entity set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one whose existence is dependent on another entity, called its </a:t>
            </a:r>
            <a:r>
              <a:rPr lang="en-US" altLang="en-US" b="1" dirty="0">
                <a:solidFill>
                  <a:srgbClr val="002060"/>
                </a:solidFill>
              </a:rPr>
              <a:t>identifying entity</a:t>
            </a:r>
            <a:endParaRPr lang="en-US" altLang="en-US" dirty="0">
              <a:solidFill>
                <a:srgbClr val="002060"/>
              </a:solidFill>
            </a:endParaRPr>
          </a:p>
          <a:p>
            <a:r>
              <a:rPr lang="en-US" altLang="en-US" dirty="0"/>
              <a:t>Instead of associating a primary key with a weak entity, we use the identifying entity, along with extra attributes called </a:t>
            </a:r>
            <a:r>
              <a:rPr lang="en-US" altLang="en-US" b="1" dirty="0">
                <a:solidFill>
                  <a:srgbClr val="002060"/>
                </a:solidFill>
              </a:rPr>
              <a:t>discriminator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to uniquely identify a weak entity. 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518755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Weak Entity Sets (Cont.)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48416"/>
            <a:ext cx="7534402" cy="4630593"/>
          </a:xfrm>
        </p:spPr>
        <p:txBody>
          <a:bodyPr/>
          <a:lstStyle/>
          <a:p>
            <a:r>
              <a:rPr lang="en-US" altLang="en-US" dirty="0"/>
              <a:t>An entity set that is not a weak entity set is termed a </a:t>
            </a:r>
            <a:r>
              <a:rPr lang="en-US" altLang="en-US" b="1" dirty="0">
                <a:solidFill>
                  <a:srgbClr val="002060"/>
                </a:solidFill>
              </a:rPr>
              <a:t>strong entity set</a:t>
            </a:r>
            <a:r>
              <a:rPr lang="en-US" altLang="en-US" dirty="0">
                <a:solidFill>
                  <a:srgbClr val="000099"/>
                </a:solidFill>
              </a:rPr>
              <a:t>.</a:t>
            </a:r>
          </a:p>
          <a:p>
            <a:r>
              <a:rPr lang="en-US" altLang="en-US" dirty="0"/>
              <a:t>Every weak entity must be associated with an identifying entity; that is, the weak entity set is said to be </a:t>
            </a:r>
            <a:r>
              <a:rPr lang="en-US" altLang="en-US" b="1" dirty="0">
                <a:solidFill>
                  <a:srgbClr val="002060"/>
                </a:solidFill>
              </a:rPr>
              <a:t>existence dependent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on the identifying entity set. </a:t>
            </a:r>
          </a:p>
          <a:p>
            <a:r>
              <a:rPr lang="en-US" altLang="en-US" dirty="0"/>
              <a:t>The identifying entity set is said to </a:t>
            </a:r>
            <a:r>
              <a:rPr lang="en-US" altLang="en-US" b="1" dirty="0">
                <a:solidFill>
                  <a:srgbClr val="002060"/>
                </a:solidFill>
              </a:rPr>
              <a:t>own</a:t>
            </a:r>
            <a:r>
              <a:rPr lang="en-US" altLang="en-US" dirty="0"/>
              <a:t> the weak entity set that it identifies. </a:t>
            </a:r>
          </a:p>
          <a:p>
            <a:r>
              <a:rPr lang="en-US" altLang="en-US" dirty="0"/>
              <a:t>The relationship associating the weak entity set with the identifying entity set is called the </a:t>
            </a:r>
            <a:r>
              <a:rPr lang="en-US" altLang="en-US" b="1" dirty="0">
                <a:solidFill>
                  <a:srgbClr val="002060"/>
                </a:solidFill>
              </a:rPr>
              <a:t>identifying relationship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Note that the relational schema we eventually create from the entity set </a:t>
            </a:r>
            <a:r>
              <a:rPr lang="en-US" altLang="en-US" i="1" dirty="0"/>
              <a:t>section</a:t>
            </a:r>
            <a:r>
              <a:rPr lang="en-US" altLang="en-US" dirty="0"/>
              <a:t> does have the attribute </a:t>
            </a:r>
            <a:r>
              <a:rPr lang="en-US" altLang="en-US" i="1" dirty="0" err="1"/>
              <a:t>course_id</a:t>
            </a:r>
            <a:r>
              <a:rPr lang="en-US" altLang="en-US" dirty="0"/>
              <a:t>, for reasons that will become clear later, even though we have dropped the attribute </a:t>
            </a:r>
            <a:r>
              <a:rPr lang="en-US" altLang="en-US" i="1" dirty="0" err="1"/>
              <a:t>course_id</a:t>
            </a:r>
            <a:r>
              <a:rPr lang="en-US" altLang="en-US" dirty="0"/>
              <a:t>  from the entity set </a:t>
            </a:r>
            <a:r>
              <a:rPr lang="en-US" altLang="en-US" i="1" dirty="0"/>
              <a:t>section.</a:t>
            </a:r>
          </a:p>
        </p:txBody>
      </p:sp>
    </p:spTree>
    <p:extLst>
      <p:ext uri="{BB962C8B-B14F-4D97-AF65-F5344CB8AC3E}">
        <p14:creationId xmlns:p14="http://schemas.microsoft.com/office/powerpoint/2010/main" val="4457185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>
          <a:xfrm>
            <a:off x="2063750" y="8572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Expressing Weak Entity Sets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5236" y="1142557"/>
            <a:ext cx="7411789" cy="2222436"/>
          </a:xfrm>
        </p:spPr>
        <p:txBody>
          <a:bodyPr/>
          <a:lstStyle/>
          <a:p>
            <a:r>
              <a:rPr lang="en-US" altLang="en-US" dirty="0"/>
              <a:t>In E-R diagrams, a weak entity set is depicted via a double rectangle.</a:t>
            </a:r>
          </a:p>
          <a:p>
            <a:r>
              <a:rPr lang="en-US" altLang="en-US" dirty="0"/>
              <a:t>We underline the discriminator of a weak entity set  with a dashed line.</a:t>
            </a:r>
          </a:p>
          <a:p>
            <a:r>
              <a:rPr lang="en-US" altLang="en-US" dirty="0"/>
              <a:t>The relationship set connecting the  weak entity set to the identifying strong entity set is depicted by a double diamond. </a:t>
            </a:r>
          </a:p>
          <a:p>
            <a:r>
              <a:rPr lang="en-US" altLang="en-US" dirty="0"/>
              <a:t>Primary key for </a:t>
            </a:r>
            <a:r>
              <a:rPr lang="en-US" altLang="en-US" i="1" dirty="0"/>
              <a:t>section </a:t>
            </a:r>
            <a:r>
              <a:rPr lang="en-US" altLang="en-US" dirty="0"/>
              <a:t>– 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</a:t>
            </a:r>
            <a:r>
              <a:rPr lang="en-US" altLang="en-US" sz="2000" dirty="0"/>
              <a:t>)</a:t>
            </a:r>
          </a:p>
        </p:txBody>
      </p:sp>
      <p:pic>
        <p:nvPicPr>
          <p:cNvPr id="4608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864" y="3591736"/>
            <a:ext cx="5279394" cy="1120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70652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69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799" y="1"/>
            <a:ext cx="11115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Weak Entity Example: Orders, </a:t>
            </a:r>
            <a:r>
              <a:rPr kumimoji="0" lang="en-US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OrderDetails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027B7A1-5482-9144-B220-122621968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90" y="772616"/>
            <a:ext cx="8760279" cy="54884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E3C5645-B36A-B640-A966-05EC0926E9EB}"/>
              </a:ext>
            </a:extLst>
          </p:cNvPr>
          <p:cNvSpPr/>
          <p:nvPr/>
        </p:nvSpPr>
        <p:spPr>
          <a:xfrm>
            <a:off x="5635584" y="885597"/>
            <a:ext cx="5929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www.mysqltutorial.org</a:t>
            </a:r>
            <a:r>
              <a:rPr lang="en-US" dirty="0"/>
              <a:t>/</a:t>
            </a:r>
            <a:r>
              <a:rPr lang="en-US" dirty="0" err="1"/>
              <a:t>mysql</a:t>
            </a:r>
            <a:r>
              <a:rPr lang="en-US" dirty="0"/>
              <a:t>-sample-</a:t>
            </a:r>
            <a:r>
              <a:rPr lang="en-US" dirty="0" err="1"/>
              <a:t>database.aspx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526464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1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Tentative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Course Schedule as We Know It So Far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7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013012"/>
            <a:ext cx="11778953" cy="5248087"/>
          </a:xfrm>
        </p:spPr>
        <p:txBody>
          <a:bodyPr>
            <a:noAutofit/>
          </a:bodyPr>
          <a:lstStyle/>
          <a:p>
            <a:r>
              <a:rPr lang="en-US" dirty="0"/>
              <a:t>We released homework 2.</a:t>
            </a:r>
          </a:p>
          <a:p>
            <a:pPr lvl="1"/>
            <a:r>
              <a:rPr lang="en-US" dirty="0"/>
              <a:t>There is a single, common homework homework for the programming and non-programming track.</a:t>
            </a:r>
          </a:p>
          <a:p>
            <a:pPr lvl="1"/>
            <a:r>
              <a:rPr lang="en-US" dirty="0"/>
              <a:t>We will resume having distinct HWs for the tracks for HW 3.</a:t>
            </a:r>
          </a:p>
          <a:p>
            <a:r>
              <a:rPr lang="en-US" dirty="0"/>
              <a:t>Midterm: Release date is 23-Oct and is due 30 Oct.</a:t>
            </a:r>
          </a:p>
          <a:p>
            <a:r>
              <a:rPr lang="en-US" dirty="0"/>
              <a:t>Homework 3: Released 30-Oct, due 13-Nov</a:t>
            </a:r>
          </a:p>
          <a:p>
            <a:pPr lvl="1"/>
            <a:r>
              <a:rPr lang="en-US" dirty="0"/>
              <a:t>Common track of written questions on Module II Concepts.</a:t>
            </a:r>
          </a:p>
          <a:p>
            <a:pPr lvl="1"/>
            <a:r>
              <a:rPr lang="en-US" dirty="0"/>
              <a:t>Separate implementation assignments for the two tracks.</a:t>
            </a:r>
          </a:p>
          <a:p>
            <a:r>
              <a:rPr lang="en-US" dirty="0"/>
              <a:t>Homework 4: Released 13-Nov, due 27-Nov.</a:t>
            </a:r>
          </a:p>
          <a:p>
            <a:r>
              <a:rPr lang="en-US" dirty="0"/>
              <a:t>Homework 5: Released 27-Nov, due 11-Dec.</a:t>
            </a:r>
          </a:p>
          <a:p>
            <a:r>
              <a:rPr lang="en-US" dirty="0"/>
              <a:t>Take home final exam:  Released 11-Dec, due 18-Dec.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3444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Inheritance, </a:t>
            </a:r>
            <a:r>
              <a:rPr kumimoji="0" lang="en-US" alt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IsA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, Specialization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FF02522-D9EC-E74E-8EDE-704E869AE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70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</a:t>
            </a:r>
            <a:r>
              <a:rPr lang="en-US" altLang="en-US" sz="1600" i="1" dirty="0">
                <a:solidFill>
                  <a:prstClr val="white"/>
                </a:solidFill>
              </a:rPr>
              <a:t>6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16706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Specialization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208089"/>
            <a:ext cx="7674314" cy="3924744"/>
          </a:xfrm>
        </p:spPr>
        <p:txBody>
          <a:bodyPr/>
          <a:lstStyle/>
          <a:p>
            <a:r>
              <a:rPr lang="en-US" altLang="en-US" dirty="0"/>
              <a:t>Top-down design process; we designate sub-groupings within an entity set that are distinctive from other entities in the set.</a:t>
            </a:r>
          </a:p>
          <a:p>
            <a:r>
              <a:rPr lang="en-US" altLang="en-US" dirty="0"/>
              <a:t>These sub-groupings become lower-level entity sets that have attributes or participate in relationships that do not apply to the higher-level entity set.</a:t>
            </a:r>
          </a:p>
          <a:p>
            <a:r>
              <a:rPr lang="en-US" altLang="en-US" dirty="0"/>
              <a:t>Depicted by a </a:t>
            </a:r>
            <a:r>
              <a:rPr lang="en-US" altLang="en-US" i="1" dirty="0"/>
              <a:t>triangle</a:t>
            </a:r>
            <a:r>
              <a:rPr lang="en-US" altLang="en-US" dirty="0"/>
              <a:t> component labeled ISA (e.g., </a:t>
            </a:r>
            <a:r>
              <a:rPr lang="en-US" altLang="en-US" i="1" dirty="0"/>
              <a:t>instructor</a:t>
            </a:r>
            <a:r>
              <a:rPr lang="en-US" altLang="en-US" dirty="0"/>
              <a:t> “is a” </a:t>
            </a:r>
            <a:r>
              <a:rPr lang="en-US" altLang="en-US" i="1" dirty="0"/>
              <a:t>person</a:t>
            </a:r>
            <a:r>
              <a:rPr lang="en-US" altLang="en-US" dirty="0"/>
              <a:t>).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Attribute inheritance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a lower-level entity set inherits all the attributes and relationship participation of the higher-level entity set to which it is linked.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631550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Specialization Example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993775"/>
            <a:ext cx="7692898" cy="1240952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Overlapping</a:t>
            </a:r>
            <a:r>
              <a:rPr lang="en-US" altLang="en-US" dirty="0"/>
              <a:t> – </a:t>
            </a:r>
            <a:r>
              <a:rPr lang="en-US" altLang="en-US" i="1" dirty="0"/>
              <a:t>employee</a:t>
            </a:r>
            <a:r>
              <a:rPr lang="en-US" altLang="en-US" dirty="0"/>
              <a:t> and </a:t>
            </a:r>
            <a:r>
              <a:rPr lang="en-US" altLang="en-US" i="1" dirty="0"/>
              <a:t>student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Disjoint</a:t>
            </a:r>
            <a:r>
              <a:rPr lang="en-US" altLang="en-US" dirty="0"/>
              <a:t> – </a:t>
            </a:r>
            <a:r>
              <a:rPr lang="en-US" altLang="en-US" i="1" dirty="0"/>
              <a:t>instructor</a:t>
            </a:r>
            <a:r>
              <a:rPr lang="en-US" altLang="en-US" dirty="0"/>
              <a:t> and </a:t>
            </a:r>
            <a:r>
              <a:rPr lang="en-US" altLang="en-US" i="1" dirty="0"/>
              <a:t>secretary</a:t>
            </a:r>
          </a:p>
          <a:p>
            <a:r>
              <a:rPr lang="en-US" altLang="en-US" dirty="0"/>
              <a:t>Total and partial</a:t>
            </a:r>
          </a:p>
        </p:txBody>
      </p:sp>
      <p:pic>
        <p:nvPicPr>
          <p:cNvPr id="6042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504" y="2251540"/>
            <a:ext cx="3225546" cy="33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18173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73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29" y="1"/>
            <a:ext cx="11115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Inheritance, </a:t>
            </a:r>
            <a:r>
              <a:rPr kumimoji="0" lang="en-US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IsA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, Specialization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4CCCC0B-F430-4848-989C-AB2F94C75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51947"/>
            <a:ext cx="5418908" cy="449538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43E57B6-468B-2E49-A5AA-46E767031E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9624" y="821892"/>
            <a:ext cx="7959565" cy="15339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591497-4C59-2A46-8399-B991355653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7407" y="2678656"/>
            <a:ext cx="6831782" cy="321708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3F8F7BF-75DA-E640-AB79-C0A60ED2BDB3}"/>
              </a:ext>
            </a:extLst>
          </p:cNvPr>
          <p:cNvSpPr/>
          <p:nvPr/>
        </p:nvSpPr>
        <p:spPr>
          <a:xfrm>
            <a:off x="185271" y="5969160"/>
            <a:ext cx="752540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rgbClr val="444444"/>
                </a:solidFill>
                <a:latin typeface="Arial" charset="0"/>
              </a:rPr>
              <a:t>http://</a:t>
            </a:r>
            <a:r>
              <a:rPr lang="en-US" sz="900" dirty="0" err="1">
                <a:solidFill>
                  <a:srgbClr val="444444"/>
                </a:solidFill>
                <a:latin typeface="Arial" charset="0"/>
              </a:rPr>
              <a:t>www.vertabelo.com</a:t>
            </a:r>
            <a:r>
              <a:rPr lang="en-US" sz="900" dirty="0">
                <a:solidFill>
                  <a:srgbClr val="444444"/>
                </a:solidFill>
                <a:latin typeface="Arial" charset="0"/>
              </a:rPr>
              <a:t>/blog/technical-articles/inheritance-in-a-relational-database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59E5E8-FEC9-C54E-96ED-E720961F2E08}"/>
              </a:ext>
            </a:extLst>
          </p:cNvPr>
          <p:cNvSpPr txBox="1"/>
          <p:nvPr/>
        </p:nvSpPr>
        <p:spPr>
          <a:xfrm>
            <a:off x="304799" y="4439875"/>
            <a:ext cx="1505081" cy="150508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228600" indent="-228600" fontAlgn="base">
              <a:lnSpc>
                <a:spcPct val="90000"/>
              </a:lnSpc>
              <a:spcBef>
                <a:spcPts val="600"/>
              </a:spcBef>
              <a:buClr>
                <a:srgbClr val="0085C3"/>
              </a:buClr>
              <a:buFontTx/>
              <a:buAutoNum type="arabicPeriod"/>
            </a:pPr>
            <a:r>
              <a:rPr lang="en-US" sz="1200" dirty="0">
                <a:solidFill>
                  <a:srgbClr val="444444"/>
                </a:solidFill>
                <a:latin typeface="Museo Sans For Dell"/>
              </a:rPr>
              <a:t>Are all employees faculty?</a:t>
            </a:r>
          </a:p>
          <a:p>
            <a:pPr marL="228600" indent="-228600" fontAlgn="base">
              <a:lnSpc>
                <a:spcPct val="90000"/>
              </a:lnSpc>
              <a:spcBef>
                <a:spcPts val="600"/>
              </a:spcBef>
              <a:buClr>
                <a:srgbClr val="0085C3"/>
              </a:buClr>
              <a:buFontTx/>
              <a:buAutoNum type="arabicPeriod"/>
            </a:pPr>
            <a:r>
              <a:rPr lang="en-US" sz="1200" dirty="0">
                <a:solidFill>
                  <a:srgbClr val="444444"/>
                </a:solidFill>
                <a:latin typeface="Museo Sans For Dell"/>
              </a:rPr>
              <a:t>Can students also be employees?</a:t>
            </a:r>
          </a:p>
        </p:txBody>
      </p:sp>
    </p:spTree>
    <p:extLst>
      <p:ext uri="{BB962C8B-B14F-4D97-AF65-F5344CB8AC3E}">
        <p14:creationId xmlns:p14="http://schemas.microsoft.com/office/powerpoint/2010/main" val="35249371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74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29" y="1"/>
            <a:ext cx="11115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Simpler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9F8F87-7975-1141-BDEB-A720C6597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843" y="783214"/>
            <a:ext cx="8168341" cy="529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399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7C6EE4-151C-3243-B8B6-65CC9C44B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903" y="824396"/>
            <a:ext cx="6460281" cy="54367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75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29" y="1"/>
            <a:ext cx="11115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One Table Implementation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F798CC-889B-104E-8A18-D3CBA3E1E2CB}"/>
              </a:ext>
            </a:extLst>
          </p:cNvPr>
          <p:cNvSpPr txBox="1"/>
          <p:nvPr/>
        </p:nvSpPr>
        <p:spPr>
          <a:xfrm>
            <a:off x="674475" y="3971365"/>
            <a:ext cx="769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2DFAB39-50D6-0945-8A4F-8BBE7F15BA6E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1443853" y="3971365"/>
            <a:ext cx="2223686" cy="18466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94A63C2-E6B1-E547-947A-C97E30C25DC0}"/>
              </a:ext>
            </a:extLst>
          </p:cNvPr>
          <p:cNvSpPr txBox="1"/>
          <p:nvPr/>
        </p:nvSpPr>
        <p:spPr>
          <a:xfrm>
            <a:off x="9965025" y="378669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Views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4E8161D-CB9F-E442-82BD-768AFB57BBAA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8299174" y="3542748"/>
            <a:ext cx="1665851" cy="42861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F5BEE61-8585-0640-9946-31CDE04F8754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8209723" y="3971365"/>
            <a:ext cx="1755302" cy="101654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6273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76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29" y="1"/>
            <a:ext cx="11115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Two Table Implementation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B1E887-7402-424E-87D9-6B2359F07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7705" y="851133"/>
            <a:ext cx="6130789" cy="54099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F798CC-889B-104E-8A18-D3CBA3E1E2CB}"/>
              </a:ext>
            </a:extLst>
          </p:cNvPr>
          <p:cNvSpPr txBox="1"/>
          <p:nvPr/>
        </p:nvSpPr>
        <p:spPr>
          <a:xfrm>
            <a:off x="674475" y="3971365"/>
            <a:ext cx="769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2DFAB39-50D6-0945-8A4F-8BBE7F15BA6E}"/>
              </a:ext>
            </a:extLst>
          </p:cNvPr>
          <p:cNvCxnSpPr>
            <a:stCxn id="2" idx="3"/>
          </p:cNvCxnSpPr>
          <p:nvPr/>
        </p:nvCxnSpPr>
        <p:spPr>
          <a:xfrm flipV="1">
            <a:off x="1443853" y="3429000"/>
            <a:ext cx="2294429" cy="72703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DFA4E5-C495-E044-8C7A-2BE2A0AB3CA5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1443853" y="4156031"/>
            <a:ext cx="2294429" cy="72703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94A63C2-E6B1-E547-947A-C97E30C25DC0}"/>
              </a:ext>
            </a:extLst>
          </p:cNvPr>
          <p:cNvSpPr txBox="1"/>
          <p:nvPr/>
        </p:nvSpPr>
        <p:spPr>
          <a:xfrm>
            <a:off x="9965025" y="3786699"/>
            <a:ext cx="648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View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4E8161D-CB9F-E442-82BD-768AFB57BBAA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8219661" y="3971365"/>
            <a:ext cx="1745364" cy="19736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801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4FBA1D-20A4-9342-AE37-EB543E499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817" y="712174"/>
            <a:ext cx="5829367" cy="551140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77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29" y="1"/>
            <a:ext cx="11115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Two Table Implementation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F798CC-889B-104E-8A18-D3CBA3E1E2CB}"/>
              </a:ext>
            </a:extLst>
          </p:cNvPr>
          <p:cNvSpPr txBox="1"/>
          <p:nvPr/>
        </p:nvSpPr>
        <p:spPr>
          <a:xfrm>
            <a:off x="674475" y="3971365"/>
            <a:ext cx="769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2DFAB39-50D6-0945-8A4F-8BBE7F15BA6E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1443853" y="3065484"/>
            <a:ext cx="2939304" cy="109054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94A63C2-E6B1-E547-947A-C97E30C25DC0}"/>
              </a:ext>
            </a:extLst>
          </p:cNvPr>
          <p:cNvSpPr txBox="1"/>
          <p:nvPr/>
        </p:nvSpPr>
        <p:spPr>
          <a:xfrm>
            <a:off x="10685934" y="4812321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Views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4E8161D-CB9F-E442-82BD-768AFB57BBAA}"/>
              </a:ext>
            </a:extLst>
          </p:cNvPr>
          <p:cNvCxnSpPr>
            <a:cxnSpLocks/>
          </p:cNvCxnSpPr>
          <p:nvPr/>
        </p:nvCxnSpPr>
        <p:spPr>
          <a:xfrm flipH="1">
            <a:off x="8940570" y="4998500"/>
            <a:ext cx="1745364" cy="19736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8255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78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29" y="1"/>
            <a:ext cx="11115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Modeling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B40FB5-F0F4-1E42-85DA-311445010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4714" y="156633"/>
            <a:ext cx="8181008" cy="608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285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ER vs. UML Class Diagrams</a:t>
            </a:r>
          </a:p>
        </p:txBody>
      </p:sp>
      <p:sp>
        <p:nvSpPr>
          <p:cNvPr id="86019" name="Text Box 82"/>
          <p:cNvSpPr txBox="1">
            <a:spLocks noChangeArrowheads="1"/>
          </p:cNvSpPr>
          <p:nvPr/>
        </p:nvSpPr>
        <p:spPr bwMode="auto">
          <a:xfrm>
            <a:off x="2926715" y="1058864"/>
            <a:ext cx="2562860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5000" rIns="90000" bIns="45000"/>
          <a:lstStyle>
            <a:lvl1pPr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</a:pPr>
            <a:r>
              <a:rPr lang="en-US" altLang="en-US" sz="1700" b="1" dirty="0">
                <a:solidFill>
                  <a:srgbClr val="000000"/>
                </a:solidFill>
                <a:latin typeface="Arial" panose="020B0604020202020204" pitchFamily="34" charset="0"/>
              </a:rPr>
              <a:t>ER Diagram Notation</a:t>
            </a:r>
          </a:p>
        </p:txBody>
      </p:sp>
      <p:sp>
        <p:nvSpPr>
          <p:cNvPr id="86020" name="Text Box 83"/>
          <p:cNvSpPr txBox="1">
            <a:spLocks noChangeArrowheads="1"/>
          </p:cNvSpPr>
          <p:nvPr/>
        </p:nvSpPr>
        <p:spPr bwMode="auto">
          <a:xfrm>
            <a:off x="6702428" y="1087439"/>
            <a:ext cx="2230436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5000" rIns="90000" bIns="45000"/>
          <a:lstStyle>
            <a:lvl1pPr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</a:pPr>
            <a:r>
              <a:rPr lang="en-US" altLang="en-US" sz="1700" b="1" dirty="0">
                <a:solidFill>
                  <a:srgbClr val="000000"/>
                </a:solidFill>
                <a:latin typeface="Arial" panose="020B0604020202020204" pitchFamily="34" charset="0"/>
              </a:rPr>
              <a:t>Equivalent in UML</a:t>
            </a:r>
          </a:p>
        </p:txBody>
      </p:sp>
      <p:sp>
        <p:nvSpPr>
          <p:cNvPr id="86021" name="Text Box 84"/>
          <p:cNvSpPr txBox="1">
            <a:spLocks noChangeArrowheads="1"/>
          </p:cNvSpPr>
          <p:nvPr/>
        </p:nvSpPr>
        <p:spPr bwMode="auto">
          <a:xfrm>
            <a:off x="2926716" y="5500116"/>
            <a:ext cx="6524543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>
                <a:solidFill>
                  <a:srgbClr val="002060"/>
                </a:solidFill>
              </a:rPr>
              <a:t>*</a:t>
            </a:r>
            <a:r>
              <a:rPr lang="en-US" altLang="en-US" sz="1800" dirty="0">
                <a:solidFill>
                  <a:srgbClr val="CC3300"/>
                </a:solidFill>
              </a:rPr>
              <a:t> </a:t>
            </a:r>
            <a:r>
              <a:rPr lang="en-US" altLang="en-US" sz="1700" dirty="0">
                <a:solidFill>
                  <a:srgbClr val="000000"/>
                </a:solidFill>
              </a:rPr>
              <a:t>Generalization can use merged or separate arrows independent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</a:rPr>
              <a:t>   of disjoint/overlapping</a:t>
            </a:r>
            <a:endParaRPr lang="en-US" altLang="en-US" sz="1700" dirty="0">
              <a:solidFill>
                <a:srgbClr val="CC3300"/>
              </a:solidFill>
            </a:endParaRPr>
          </a:p>
        </p:txBody>
      </p:sp>
      <p:pic>
        <p:nvPicPr>
          <p:cNvPr id="8602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12" r="11429"/>
          <a:stretch>
            <a:fillRect/>
          </a:stretch>
        </p:blipFill>
        <p:spPr bwMode="auto">
          <a:xfrm>
            <a:off x="2575288" y="1561684"/>
            <a:ext cx="6875971" cy="3449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C019B5-AD5B-5D40-B247-035B942B3D22}"/>
              </a:ext>
            </a:extLst>
          </p:cNvPr>
          <p:cNvSpPr txBox="1"/>
          <p:nvPr/>
        </p:nvSpPr>
        <p:spPr>
          <a:xfrm>
            <a:off x="80050" y="3448878"/>
            <a:ext cx="25787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 use this approach</a:t>
            </a:r>
            <a:br>
              <a:rPr lang="en-US" dirty="0"/>
            </a:br>
            <a:r>
              <a:rPr lang="en-US" dirty="0"/>
              <a:t>in Crow’s Foot Notation</a:t>
            </a:r>
            <a:br>
              <a:rPr lang="en-US" dirty="0"/>
            </a:br>
            <a:r>
              <a:rPr lang="en-US" dirty="0"/>
              <a:t>but that is not standard.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129A03-D046-8040-B817-B560321B6258}"/>
              </a:ext>
            </a:extLst>
          </p:cNvPr>
          <p:cNvCxnSpPr>
            <a:cxnSpLocks/>
          </p:cNvCxnSpPr>
          <p:nvPr/>
        </p:nvCxnSpPr>
        <p:spPr>
          <a:xfrm flipV="1">
            <a:off x="2575288" y="2903176"/>
            <a:ext cx="1141947" cy="764363"/>
          </a:xfrm>
          <a:prstGeom prst="straightConnector1">
            <a:avLst/>
          </a:prstGeom>
          <a:noFill/>
          <a:ln w="38100" cap="flat" cmpd="sng" algn="ctr">
            <a:solidFill>
              <a:srgbClr val="4472C4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4AAE64-1A40-4C4E-BDE1-23A856D90122}"/>
              </a:ext>
            </a:extLst>
          </p:cNvPr>
          <p:cNvCxnSpPr>
            <a:cxnSpLocks/>
          </p:cNvCxnSpPr>
          <p:nvPr/>
        </p:nvCxnSpPr>
        <p:spPr>
          <a:xfrm>
            <a:off x="2617029" y="4156891"/>
            <a:ext cx="613188" cy="464805"/>
          </a:xfrm>
          <a:prstGeom prst="straightConnector1">
            <a:avLst/>
          </a:prstGeom>
          <a:noFill/>
          <a:ln w="38100" cap="flat" cmpd="sng" algn="ctr">
            <a:solidFill>
              <a:srgbClr val="4472C4"/>
            </a:solidFill>
            <a:prstDash val="solid"/>
            <a:miter lim="800000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164128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267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ER Model, Relation Model, SQL Continued</a:t>
            </a:r>
            <a:endParaRPr kumimoji="0" lang="en-US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2FA926B-1F07-8546-B7AD-EC0985A40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8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6</a:t>
            </a:r>
          </a:p>
        </p:txBody>
      </p:sp>
    </p:spTree>
    <p:extLst>
      <p:ext uri="{BB962C8B-B14F-4D97-AF65-F5344CB8AC3E}">
        <p14:creationId xmlns:p14="http://schemas.microsoft.com/office/powerpoint/2010/main" val="368093218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1" y="2311401"/>
            <a:ext cx="12192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i="1" dirty="0">
                <a:solidFill>
                  <a:schemeClr val="bg1"/>
                </a:solidFill>
              </a:rPr>
              <a:t>Let’s Do Some Worked Examples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EA022C9-730B-9145-BBB6-B8A688E7A9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80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5</a:t>
            </a:r>
          </a:p>
        </p:txBody>
      </p:sp>
    </p:spTree>
    <p:extLst>
      <p:ext uri="{BB962C8B-B14F-4D97-AF65-F5344CB8AC3E}">
        <p14:creationId xmlns:p14="http://schemas.microsoft.com/office/powerpoint/2010/main" val="24393873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Redundant Attributes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FF02522-D9EC-E74E-8EDE-704E869AE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81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</a:t>
            </a:r>
            <a:r>
              <a:rPr lang="en-US" altLang="en-US" sz="1600" i="1" dirty="0">
                <a:solidFill>
                  <a:prstClr val="white"/>
                </a:solidFill>
              </a:rPr>
              <a:t>6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47337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Redundant Attributes</a:t>
            </a:r>
          </a:p>
        </p:txBody>
      </p:sp>
      <p:sp>
        <p:nvSpPr>
          <p:cNvPr id="471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5146"/>
            <a:ext cx="7594415" cy="3313975"/>
          </a:xfrm>
        </p:spPr>
        <p:txBody>
          <a:bodyPr/>
          <a:lstStyle/>
          <a:p>
            <a:r>
              <a:rPr lang="en-US" altLang="en-US" dirty="0"/>
              <a:t>Suppose we have entity sets:</a:t>
            </a:r>
          </a:p>
          <a:p>
            <a:pPr lvl="1"/>
            <a:r>
              <a:rPr lang="en-US" altLang="en-US" i="1" dirty="0">
                <a:ea typeface="ＭＳ Ｐゴシック" panose="020B0600070205080204" pitchFamily="34" charset="-128"/>
              </a:rPr>
              <a:t>instructor</a:t>
            </a:r>
            <a:r>
              <a:rPr lang="en-US" altLang="en-US" dirty="0">
                <a:ea typeface="ＭＳ Ｐゴシック" panose="020B0600070205080204" pitchFamily="34" charset="-128"/>
              </a:rPr>
              <a:t>, with attributes: </a:t>
            </a:r>
            <a:r>
              <a:rPr lang="en-US" altLang="en-US" i="1" dirty="0">
                <a:ea typeface="ＭＳ Ｐゴシック" panose="020B0600070205080204" pitchFamily="34" charset="-128"/>
              </a:rPr>
              <a:t>ID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  <a:r>
              <a:rPr lang="en-US" altLang="en-US" i="1" dirty="0">
                <a:ea typeface="ＭＳ Ｐゴシック" panose="020B0600070205080204" pitchFamily="34" charset="-128"/>
              </a:rPr>
              <a:t>name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dept_name</a:t>
            </a:r>
            <a:r>
              <a:rPr lang="en-US" altLang="en-US" i="1" dirty="0">
                <a:ea typeface="ＭＳ Ｐゴシック" panose="020B0600070205080204" pitchFamily="34" charset="-128"/>
              </a:rPr>
              <a:t>, salary</a:t>
            </a:r>
          </a:p>
          <a:p>
            <a:pPr lvl="1"/>
            <a:r>
              <a:rPr lang="en-US" altLang="en-US" i="1" dirty="0">
                <a:ea typeface="ＭＳ Ｐゴシック" panose="020B0600070205080204" pitchFamily="34" charset="-128"/>
              </a:rPr>
              <a:t>department, </a:t>
            </a:r>
            <a:r>
              <a:rPr lang="en-US" altLang="en-US" dirty="0">
                <a:ea typeface="ＭＳ Ｐゴシック" panose="020B0600070205080204" pitchFamily="34" charset="-128"/>
              </a:rPr>
              <a:t>with attributes: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dept_name</a:t>
            </a:r>
            <a:r>
              <a:rPr lang="en-US" altLang="en-US" i="1" dirty="0">
                <a:ea typeface="ＭＳ Ｐゴシック" panose="020B0600070205080204" pitchFamily="34" charset="-128"/>
              </a:rPr>
              <a:t>, building, budget</a:t>
            </a:r>
          </a:p>
          <a:p>
            <a:r>
              <a:rPr lang="en-US" altLang="en-US" dirty="0"/>
              <a:t>We model the fact that each instructor has an associated department</a:t>
            </a:r>
            <a:r>
              <a:rPr lang="en-US" altLang="en-US" i="1" dirty="0"/>
              <a:t> </a:t>
            </a:r>
            <a:r>
              <a:rPr lang="en-US" altLang="en-US" dirty="0"/>
              <a:t>using a relationship set </a:t>
            </a:r>
            <a:r>
              <a:rPr lang="en-US" altLang="en-US" i="1" dirty="0" err="1"/>
              <a:t>inst_dept</a:t>
            </a:r>
            <a:endParaRPr lang="en-US" altLang="en-US" i="1" dirty="0"/>
          </a:p>
          <a:p>
            <a:r>
              <a:rPr lang="en-US" altLang="en-US" dirty="0"/>
              <a:t>The attribute 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</a:t>
            </a:r>
            <a:r>
              <a:rPr lang="en-US" altLang="en-US" dirty="0"/>
              <a:t>in </a:t>
            </a:r>
            <a:r>
              <a:rPr lang="en-US" altLang="en-US" i="1" dirty="0"/>
              <a:t>instructor</a:t>
            </a:r>
            <a:r>
              <a:rPr lang="en-US" altLang="en-US" dirty="0"/>
              <a:t> replicates information present in the relationship and is therefore  redundant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and needs to be removed.</a:t>
            </a:r>
          </a:p>
          <a:p>
            <a:r>
              <a:rPr lang="en-US" altLang="en-US" dirty="0"/>
              <a:t>BUT: when converting back to tables, in some cases the attribute gets reintroduced, as we will see later.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814" y="4446460"/>
            <a:ext cx="4014980" cy="118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898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Design Alternatives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92350" y="1123950"/>
            <a:ext cx="7612170" cy="4447794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In designing a database schema, we must ensure that we avoid two major pitfalls: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Redundancy:  a bad design  may result in repeat information. 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b="1" dirty="0">
                <a:solidFill>
                  <a:schemeClr val="tx2"/>
                </a:solidFill>
                <a:ea typeface="ＭＳ Ｐゴシック" panose="020B0600070205080204" pitchFamily="34" charset="-128"/>
              </a:rPr>
              <a:t>Redundant representation of information may lead to data inconsistency among the various copies of information 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Incompleteness: a bad design may make certain aspects of the enterprise difficult or impossible to model.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Avoiding bad designs is not enough. There may be a  large number  of  good designs from which we must choose.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F06E8F-909C-A543-A47B-BAE9A670D3DE}"/>
              </a:ext>
            </a:extLst>
          </p:cNvPr>
          <p:cNvSpPr txBox="1"/>
          <p:nvPr/>
        </p:nvSpPr>
        <p:spPr>
          <a:xfrm>
            <a:off x="522638" y="1995054"/>
            <a:ext cx="127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Emphasis</a:t>
            </a:r>
            <a:br>
              <a:rPr lang="en-US" b="1" dirty="0">
                <a:solidFill>
                  <a:schemeClr val="tx2"/>
                </a:solidFill>
              </a:rPr>
            </a:br>
            <a:r>
              <a:rPr lang="en-US" b="1" dirty="0">
                <a:solidFill>
                  <a:schemeClr val="tx2"/>
                </a:solidFill>
              </a:rPr>
              <a:t>Added</a:t>
            </a:r>
          </a:p>
        </p:txBody>
      </p:sp>
    </p:spTree>
    <p:extLst>
      <p:ext uri="{BB962C8B-B14F-4D97-AF65-F5344CB8AC3E}">
        <p14:creationId xmlns:p14="http://schemas.microsoft.com/office/powerpoint/2010/main" val="8636665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84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356BD1-4B59-D34E-B900-A72714E0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C4DD7AE-B235-6844-BB6E-F1BBE676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799" y="1"/>
            <a:ext cx="11115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Redundant Information Example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589F115-16E2-1A4F-8C79-74CCF9B830A0}"/>
              </a:ext>
            </a:extLst>
          </p:cNvPr>
          <p:cNvSpPr txBox="1">
            <a:spLocks/>
          </p:cNvSpPr>
          <p:nvPr/>
        </p:nvSpPr>
        <p:spPr>
          <a:xfrm>
            <a:off x="120417" y="714856"/>
            <a:ext cx="11104418" cy="5508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Consider the Grades table/relation: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 identifies student.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lastname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firstname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email have obvious meaning.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call_no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course_no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section_no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semester,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section_year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grade</a:t>
            </a: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have the obvious meanings relative to Columbia course info.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Let’s focus on </a:t>
            </a:r>
            <a:r>
              <a:rPr kumimoji="0" lang="en-US" sz="2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redundant information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problems: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Inside the table: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lastname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email)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call_no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course_no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section_no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section_year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semester)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Between tables: Presumable there are other tables with information on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Course descriptions and sections.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Course enrollments.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Additional student information.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is easier if we make some data and show how we can “break it.”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2B11B72-AA67-BF4F-AFF8-08890E176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7757" y="690032"/>
            <a:ext cx="3172304" cy="340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6113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“Inheritance”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FF02522-D9EC-E74E-8EDE-704E869AE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85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5</a:t>
            </a:r>
          </a:p>
        </p:txBody>
      </p:sp>
    </p:spTree>
    <p:extLst>
      <p:ext uri="{BB962C8B-B14F-4D97-AF65-F5344CB8AC3E}">
        <p14:creationId xmlns:p14="http://schemas.microsoft.com/office/powerpoint/2010/main" val="35057325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Inheritance – Putting Some Pieces Together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86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6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784" y="870405"/>
            <a:ext cx="11778953" cy="52480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We will</a:t>
            </a:r>
          </a:p>
          <a:p>
            <a:r>
              <a:rPr lang="en-US" dirty="0"/>
              <a:t>Model </a:t>
            </a:r>
            <a:r>
              <a:rPr lang="en-US" i="1" dirty="0"/>
              <a:t>Person, Faculty, Student.</a:t>
            </a:r>
          </a:p>
          <a:p>
            <a:r>
              <a:rPr lang="en-US" dirty="0"/>
              <a:t>Implement using a two-table solution.</a:t>
            </a:r>
          </a:p>
          <a:p>
            <a:r>
              <a:rPr lang="en-US" dirty="0"/>
              <a:t>Use a </a:t>
            </a:r>
            <a:r>
              <a:rPr lang="en-US" i="1" dirty="0"/>
              <a:t>function</a:t>
            </a:r>
            <a:r>
              <a:rPr lang="en-US" dirty="0"/>
              <a:t> to generate UNIs.</a:t>
            </a:r>
          </a:p>
          <a:p>
            <a:r>
              <a:rPr lang="en-US" dirty="0"/>
              <a:t>Integrity</a:t>
            </a:r>
          </a:p>
          <a:p>
            <a:pPr lvl="1"/>
            <a:r>
              <a:rPr lang="en-US" dirty="0"/>
              <a:t>Use</a:t>
            </a:r>
          </a:p>
          <a:p>
            <a:pPr lvl="2"/>
            <a:r>
              <a:rPr lang="en-US" dirty="0"/>
              <a:t>View</a:t>
            </a:r>
          </a:p>
          <a:p>
            <a:pPr lvl="2"/>
            <a:r>
              <a:rPr lang="en-US" dirty="0"/>
              <a:t>Constraints</a:t>
            </a:r>
          </a:p>
          <a:p>
            <a:pPr lvl="2"/>
            <a:r>
              <a:rPr lang="en-US" dirty="0"/>
              <a:t>Security</a:t>
            </a:r>
          </a:p>
          <a:p>
            <a:pPr lvl="2"/>
            <a:r>
              <a:rPr lang="en-US" dirty="0"/>
              <a:t>Stored Procedure</a:t>
            </a:r>
          </a:p>
          <a:p>
            <a:pPr lvl="2"/>
            <a:r>
              <a:rPr lang="en-US" dirty="0"/>
              <a:t>Triggers</a:t>
            </a:r>
          </a:p>
          <a:p>
            <a:pPr lvl="1"/>
            <a:r>
              <a:rPr lang="en-US" dirty="0"/>
              <a:t>To implement integrity.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167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Some Miscellaneous SQL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E2803CF9-201E-684F-8CE9-496B9E4C9E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9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6</a:t>
            </a:r>
          </a:p>
        </p:txBody>
      </p:sp>
    </p:spTree>
    <p:extLst>
      <p:ext uri="{BB962C8B-B14F-4D97-AF65-F5344CB8AC3E}">
        <p14:creationId xmlns:p14="http://schemas.microsoft.com/office/powerpoint/2010/main" val="1995064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29274</TotalTime>
  <Words>5936</Words>
  <Application>Microsoft Macintosh PowerPoint</Application>
  <PresentationFormat>Widescreen</PresentationFormat>
  <Paragraphs>614</Paragraphs>
  <Slides>86</Slides>
  <Notes>73</Notes>
  <HiddenSlides>8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86</vt:i4>
      </vt:variant>
    </vt:vector>
  </HeadingPairs>
  <TitlesOfParts>
    <vt:vector size="100" baseType="lpstr">
      <vt:lpstr>Arial</vt:lpstr>
      <vt:lpstr>Calibri</vt:lpstr>
      <vt:lpstr>Calibri Light</vt:lpstr>
      <vt:lpstr>Helvetica</vt:lpstr>
      <vt:lpstr>Monotype Sorts</vt:lpstr>
      <vt:lpstr>Museo Sans For Dell</vt:lpstr>
      <vt:lpstr>Tahoma</vt:lpstr>
      <vt:lpstr>Times New Roman</vt:lpstr>
      <vt:lpstr>Webdings</vt:lpstr>
      <vt:lpstr>Wingdings</vt:lpstr>
      <vt:lpstr>Office Theme</vt:lpstr>
      <vt:lpstr>3_db-5-grey</vt:lpstr>
      <vt:lpstr>4_db-5-grey</vt:lpstr>
      <vt:lpstr>2_db-5-grey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Assertions</vt:lpstr>
      <vt:lpstr>Large-Object Types</vt:lpstr>
      <vt:lpstr>PowerPoint Presentation</vt:lpstr>
      <vt:lpstr>PowerPoint Presentation</vt:lpstr>
      <vt:lpstr>PowerPoint Presentation</vt:lpstr>
      <vt:lpstr>PowerPoint Presentation</vt:lpstr>
      <vt:lpstr>User-Defined Types</vt:lpstr>
      <vt:lpstr>Domains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Recursion in SQL</vt:lpstr>
      <vt:lpstr>The Power of Recursion</vt:lpstr>
      <vt:lpstr>The Power of Recursion</vt:lpstr>
      <vt:lpstr>Example of Fixed-Point Computation</vt:lpstr>
      <vt:lpstr>PowerPoint Presentation</vt:lpstr>
      <vt:lpstr>Index Creation</vt:lpstr>
      <vt:lpstr>Index Creation Example</vt:lpstr>
      <vt:lpstr>PowerPoint Presentation</vt:lpstr>
      <vt:lpstr>PowerPoint Presentation</vt:lpstr>
      <vt:lpstr>Functions and Procedures</vt:lpstr>
      <vt:lpstr>Declaring SQL Functions</vt:lpstr>
      <vt:lpstr>Table Functions</vt:lpstr>
      <vt:lpstr>SQL Procedures</vt:lpstr>
      <vt:lpstr>SQL Procedures (Cont.)</vt:lpstr>
      <vt:lpstr>Language Constructs for Procedures &amp; Functions</vt:lpstr>
      <vt:lpstr>Language Constructs (Cont.)</vt:lpstr>
      <vt:lpstr>Language Constructs – if-then-else</vt:lpstr>
      <vt:lpstr>Example procedure</vt:lpstr>
      <vt:lpstr>External Language Routines</vt:lpstr>
      <vt:lpstr>External Language Routines (Cont.)</vt:lpstr>
      <vt:lpstr>Security with External Language Routines</vt:lpstr>
      <vt:lpstr>PowerPoint Presentation</vt:lpstr>
      <vt:lpstr>Triggers</vt:lpstr>
      <vt:lpstr>Triggering Events and Actions in SQL</vt:lpstr>
      <vt:lpstr>Trigger to Maintain credits_earned value</vt:lpstr>
      <vt:lpstr>Statement Level Triggers</vt:lpstr>
      <vt:lpstr>When Not To Use Triggers</vt:lpstr>
      <vt:lpstr>When Not To Use Triggers (Cont.)</vt:lpstr>
      <vt:lpstr>PowerPoint Presentation</vt:lpstr>
      <vt:lpstr>Authorization</vt:lpstr>
      <vt:lpstr>Authorization (Cont.)</vt:lpstr>
      <vt:lpstr>Authorization Specification in SQL</vt:lpstr>
      <vt:lpstr>Privileges in SQL</vt:lpstr>
      <vt:lpstr>Revoking Authorization in SQL</vt:lpstr>
      <vt:lpstr>Roles</vt:lpstr>
      <vt:lpstr>Roles Example</vt:lpstr>
      <vt:lpstr>Authorization on Views</vt:lpstr>
      <vt:lpstr>Other Authorization Features</vt:lpstr>
      <vt:lpstr>PowerPoint Presentation</vt:lpstr>
      <vt:lpstr>PowerPoint Presentation</vt:lpstr>
      <vt:lpstr>PowerPoint Presentation</vt:lpstr>
      <vt:lpstr>Weak Entity Sets</vt:lpstr>
      <vt:lpstr>Weak Entity Sets (Cont.)</vt:lpstr>
      <vt:lpstr>Weak Entity Sets (Cont.)</vt:lpstr>
      <vt:lpstr>Expressing Weak Entity Sets</vt:lpstr>
      <vt:lpstr>PowerPoint Presentation</vt:lpstr>
      <vt:lpstr>PowerPoint Presentation</vt:lpstr>
      <vt:lpstr>Specialization</vt:lpstr>
      <vt:lpstr>Specialization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ER vs. UML Class Diagrams</vt:lpstr>
      <vt:lpstr>PowerPoint Presentation</vt:lpstr>
      <vt:lpstr>PowerPoint Presentation</vt:lpstr>
      <vt:lpstr>Redundant Attributes</vt:lpstr>
      <vt:lpstr>Design Alternatives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Ferguson, Donald (DMNA-NYG)</dc:creator>
  <cp:lastModifiedBy>Ferguson, Donald (DMNA-NYG)</cp:lastModifiedBy>
  <cp:revision>96</cp:revision>
  <cp:lastPrinted>2019-12-22T11:43:29Z</cp:lastPrinted>
  <dcterms:created xsi:type="dcterms:W3CDTF">2019-12-10T14:25:24Z</dcterms:created>
  <dcterms:modified xsi:type="dcterms:W3CDTF">2020-10-15T16:27:15Z</dcterms:modified>
</cp:coreProperties>
</file>